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58" r:id="rId4"/>
    <p:sldId id="260" r:id="rId5"/>
    <p:sldId id="264" r:id="rId6"/>
    <p:sldId id="266" r:id="rId7"/>
    <p:sldId id="267" r:id="rId8"/>
    <p:sldId id="268" r:id="rId9"/>
    <p:sldId id="265" r:id="rId10"/>
    <p:sldId id="269" r:id="rId11"/>
    <p:sldId id="270" r:id="rId12"/>
    <p:sldId id="271" r:id="rId13"/>
    <p:sldId id="272" r:id="rId14"/>
    <p:sldId id="273" r:id="rId15"/>
    <p:sldId id="274" r:id="rId16"/>
    <p:sldId id="276" r:id="rId17"/>
    <p:sldId id="277" r:id="rId18"/>
    <p:sldId id="278" r:id="rId19"/>
    <p:sldId id="279" r:id="rId20"/>
    <p:sldId id="280" r:id="rId21"/>
    <p:sldId id="281" r:id="rId22"/>
    <p:sldId id="282" r:id="rId23"/>
    <p:sldId id="283" r:id="rId24"/>
    <p:sldId id="275" r:id="rId25"/>
    <p:sldId id="284" r:id="rId26"/>
    <p:sldId id="285" r:id="rId27"/>
    <p:sldId id="286" r:id="rId28"/>
    <p:sldId id="287" r:id="rId29"/>
    <p:sldId id="288" r:id="rId30"/>
    <p:sldId id="290" r:id="rId31"/>
    <p:sldId id="289" r:id="rId32"/>
    <p:sldId id="291" r:id="rId33"/>
    <p:sldId id="292" r:id="rId34"/>
    <p:sldId id="294" r:id="rId35"/>
    <p:sldId id="293" r:id="rId36"/>
    <p:sldId id="295" r:id="rId3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0545" autoAdjust="0"/>
  </p:normalViewPr>
  <p:slideViewPr>
    <p:cSldViewPr snapToGrid="0">
      <p:cViewPr varScale="1">
        <p:scale>
          <a:sx n="70" d="100"/>
          <a:sy n="70" d="100"/>
        </p:scale>
        <p:origin x="116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C070B8-A48C-409D-B9D3-753A2C642CFD}" type="datetimeFigureOut">
              <a:rPr lang="it-IT" smtClean="0"/>
              <a:t>07/12/2024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DCA596-CBE3-4C81-ABD0-BF3658DBDD63}" type="slidenum">
              <a:rPr lang="it-IT" smtClean="0"/>
              <a:t>‹N›</a:t>
            </a:fld>
            <a:endParaRPr lang="it-IT"/>
          </a:p>
        </p:txBody>
      </p:sp>
    </p:spTree>
    <p:extLst>
      <p:ext uri="{BB962C8B-B14F-4D97-AF65-F5344CB8AC3E}">
        <p14:creationId xmlns:p14="http://schemas.microsoft.com/office/powerpoint/2010/main" val="3642920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Endocrine</a:t>
            </a:r>
            <a:r>
              <a:rPr lang="en-US" baseline="0" dirty="0" smtClean="0">
                <a:effectLst/>
              </a:rPr>
              <a:t> regulation of the Hypothalamic Pituitary Gonadal axis</a:t>
            </a:r>
            <a:endParaRPr lang="it-IT" dirty="0"/>
          </a:p>
        </p:txBody>
      </p:sp>
      <p:sp>
        <p:nvSpPr>
          <p:cNvPr id="4" name="Segnaposto numero diapositiva 3"/>
          <p:cNvSpPr>
            <a:spLocks noGrp="1"/>
          </p:cNvSpPr>
          <p:nvPr>
            <p:ph type="sldNum" sz="quarter" idx="10"/>
          </p:nvPr>
        </p:nvSpPr>
        <p:spPr/>
        <p:txBody>
          <a:bodyPr/>
          <a:lstStyle/>
          <a:p>
            <a:fld id="{E7DCA596-CBE3-4C81-ABD0-BF3658DBDD63}" type="slidenum">
              <a:rPr lang="it-IT" smtClean="0"/>
              <a:t>4</a:t>
            </a:fld>
            <a:endParaRPr lang="it-IT"/>
          </a:p>
        </p:txBody>
      </p:sp>
    </p:spTree>
    <p:extLst>
      <p:ext uri="{BB962C8B-B14F-4D97-AF65-F5344CB8AC3E}">
        <p14:creationId xmlns:p14="http://schemas.microsoft.com/office/powerpoint/2010/main" val="1872223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Future gonadal function also relies on germ cells generating either spermatozoa or ova. Prior to and during sex determination, primordial germ cells migrate from the wall of the yolk sac through the gut mesentery into the gonad. In males, the formation of </a:t>
            </a:r>
            <a:r>
              <a:rPr lang="en-US" dirty="0" err="1" smtClean="0">
                <a:effectLst/>
              </a:rPr>
              <a:t>Sertoli</a:t>
            </a:r>
            <a:r>
              <a:rPr lang="en-US" dirty="0" smtClean="0">
                <a:effectLst/>
              </a:rPr>
              <a:t> cells within testicular cords induces mitotic arrest in germ cells. In females, proliferation, some atresia and, ultimately, entrance into the first stage of meiosis over the next few weeks determines the total number of ova for reproductive life.</a:t>
            </a:r>
          </a:p>
          <a:p>
            <a:endParaRPr lang="it-IT" dirty="0"/>
          </a:p>
        </p:txBody>
      </p:sp>
      <p:sp>
        <p:nvSpPr>
          <p:cNvPr id="4" name="Segnaposto numero diapositiva 3"/>
          <p:cNvSpPr>
            <a:spLocks noGrp="1"/>
          </p:cNvSpPr>
          <p:nvPr>
            <p:ph type="sldNum" sz="quarter" idx="10"/>
          </p:nvPr>
        </p:nvSpPr>
        <p:spPr/>
        <p:txBody>
          <a:bodyPr/>
          <a:lstStyle/>
          <a:p>
            <a:fld id="{E7DCA596-CBE3-4C81-ABD0-BF3658DBDD63}" type="slidenum">
              <a:rPr lang="it-IT" smtClean="0"/>
              <a:t>8</a:t>
            </a:fld>
            <a:endParaRPr lang="it-IT"/>
          </a:p>
        </p:txBody>
      </p:sp>
    </p:spTree>
    <p:extLst>
      <p:ext uri="{BB962C8B-B14F-4D97-AF65-F5344CB8AC3E}">
        <p14:creationId xmlns:p14="http://schemas.microsoft.com/office/powerpoint/2010/main" val="3320416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The urogenital system arises from </a:t>
            </a:r>
            <a:r>
              <a:rPr lang="en-US" sz="1200" b="1" i="0" u="none" strike="noStrike" kern="1200" dirty="0" smtClean="0">
                <a:solidFill>
                  <a:schemeClr val="tx1"/>
                </a:solidFill>
                <a:effectLst/>
                <a:latin typeface="+mn-lt"/>
                <a:ea typeface="+mn-ea"/>
                <a:cs typeface="+mn-cs"/>
              </a:rPr>
              <a:t>intermediate mesoderm</a:t>
            </a:r>
            <a:r>
              <a:rPr lang="en-US" sz="1200" b="0" i="0" u="none" strike="noStrike" kern="1200" dirty="0" smtClean="0">
                <a:solidFill>
                  <a:schemeClr val="tx1"/>
                </a:solidFill>
                <a:effectLst/>
                <a:latin typeface="+mn-lt"/>
                <a:ea typeface="+mn-ea"/>
                <a:cs typeface="+mn-cs"/>
              </a:rPr>
              <a:t> which forms a </a:t>
            </a:r>
            <a:r>
              <a:rPr lang="en-US" sz="1200" b="1" i="0" u="none" strike="noStrike" kern="1200" dirty="0" smtClean="0">
                <a:solidFill>
                  <a:schemeClr val="tx1"/>
                </a:solidFill>
                <a:effectLst/>
                <a:latin typeface="+mn-lt"/>
                <a:ea typeface="+mn-ea"/>
                <a:cs typeface="+mn-cs"/>
              </a:rPr>
              <a:t>urogenital ridge</a:t>
            </a:r>
            <a:r>
              <a:rPr lang="en-US" sz="1200" b="0" i="0" u="none" strike="noStrike" kern="1200" dirty="0" smtClean="0">
                <a:solidFill>
                  <a:schemeClr val="tx1"/>
                </a:solidFill>
                <a:effectLst/>
                <a:latin typeface="+mn-lt"/>
                <a:ea typeface="+mn-ea"/>
                <a:cs typeface="+mn-cs"/>
              </a:rPr>
              <a:t> on either side of the aorta. The urogenital ridge develops into three sets of tubular nephric structures (from head to tail): the </a:t>
            </a:r>
            <a:r>
              <a:rPr lang="en-US" sz="1200" b="1" i="0" u="none" strike="noStrike" kern="1200" dirty="0" err="1" smtClean="0">
                <a:solidFill>
                  <a:schemeClr val="tx1"/>
                </a:solidFill>
                <a:effectLst/>
                <a:latin typeface="+mn-lt"/>
                <a:ea typeface="+mn-ea"/>
                <a:cs typeface="+mn-cs"/>
              </a:rPr>
              <a:t>pronephros</a:t>
            </a:r>
            <a:r>
              <a:rPr lang="en-US" sz="1200" b="0" i="0" u="none" strike="noStrike" kern="1200" dirty="0" smtClean="0">
                <a:solidFill>
                  <a:schemeClr val="tx1"/>
                </a:solidFill>
                <a:effectLst/>
                <a:latin typeface="+mn-lt"/>
                <a:ea typeface="+mn-ea"/>
                <a:cs typeface="+mn-cs"/>
              </a:rPr>
              <a:t>, the </a:t>
            </a:r>
            <a:r>
              <a:rPr lang="en-US" sz="1200" b="1" i="0" u="none" strike="noStrike" kern="1200" dirty="0" err="1" smtClean="0">
                <a:solidFill>
                  <a:schemeClr val="tx1"/>
                </a:solidFill>
                <a:effectLst/>
                <a:latin typeface="+mn-lt"/>
                <a:ea typeface="+mn-ea"/>
                <a:cs typeface="+mn-cs"/>
              </a:rPr>
              <a:t>mesonephros</a:t>
            </a:r>
            <a:r>
              <a:rPr lang="en-US" sz="1200" b="0" i="0" u="none" strike="noStrike" kern="1200" dirty="0" smtClean="0">
                <a:solidFill>
                  <a:schemeClr val="tx1"/>
                </a:solidFill>
                <a:effectLst/>
                <a:latin typeface="+mn-lt"/>
                <a:ea typeface="+mn-ea"/>
                <a:cs typeface="+mn-cs"/>
              </a:rPr>
              <a:t>, and the </a:t>
            </a:r>
            <a:r>
              <a:rPr lang="en-US" sz="1200" b="1" i="0" u="none" strike="noStrike" kern="1200" dirty="0" err="1" smtClean="0">
                <a:solidFill>
                  <a:schemeClr val="tx1"/>
                </a:solidFill>
                <a:effectLst/>
                <a:latin typeface="+mn-lt"/>
                <a:ea typeface="+mn-ea"/>
                <a:cs typeface="+mn-cs"/>
              </a:rPr>
              <a:t>metanephros</a:t>
            </a:r>
            <a:r>
              <a:rPr lang="en-US" sz="1200" b="1" i="0" u="none" strike="noStrike" kern="1200" dirty="0" smtClean="0">
                <a:solidFill>
                  <a:schemeClr val="tx1"/>
                </a:solidFill>
                <a:effectLst/>
                <a:latin typeface="+mn-lt"/>
                <a:ea typeface="+mn-ea"/>
                <a:cs typeface="+mn-cs"/>
              </a:rPr>
              <a:t>. A. The </a:t>
            </a:r>
            <a:r>
              <a:rPr lang="en-US" sz="1200" b="1" i="0" u="none" strike="noStrike" kern="1200" dirty="0" err="1" smtClean="0">
                <a:solidFill>
                  <a:schemeClr val="tx1"/>
                </a:solidFill>
                <a:effectLst/>
                <a:latin typeface="+mn-lt"/>
                <a:ea typeface="+mn-ea"/>
                <a:cs typeface="+mn-cs"/>
              </a:rPr>
              <a:t>Pronephros</a:t>
            </a:r>
            <a:r>
              <a:rPr lang="en-US" sz="1200" b="1" i="0" u="none" strike="noStrike"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Is the </a:t>
            </a:r>
            <a:r>
              <a:rPr lang="en-US" sz="1200" b="0" i="0" u="none" strike="noStrike" kern="1200" dirty="0" err="1" smtClean="0">
                <a:solidFill>
                  <a:schemeClr val="tx1"/>
                </a:solidFill>
                <a:effectLst/>
                <a:latin typeface="+mn-lt"/>
                <a:ea typeface="+mn-ea"/>
                <a:cs typeface="+mn-cs"/>
              </a:rPr>
              <a:t>cranialmost</a:t>
            </a:r>
            <a:r>
              <a:rPr lang="en-US" sz="1200" b="0" i="0" u="none" strike="noStrike" kern="1200" dirty="0" smtClean="0">
                <a:solidFill>
                  <a:schemeClr val="tx1"/>
                </a:solidFill>
                <a:effectLst/>
                <a:latin typeface="+mn-lt"/>
                <a:ea typeface="+mn-ea"/>
                <a:cs typeface="+mn-cs"/>
              </a:rPr>
              <a:t> set of tubes, which mostly regress </a:t>
            </a:r>
            <a:r>
              <a:rPr lang="en-US" sz="1200" b="1" i="0" u="none" strike="noStrike" kern="1200" dirty="0" smtClean="0">
                <a:solidFill>
                  <a:schemeClr val="tx1"/>
                </a:solidFill>
                <a:effectLst/>
                <a:latin typeface="+mn-lt"/>
                <a:ea typeface="+mn-ea"/>
                <a:cs typeface="+mn-cs"/>
              </a:rPr>
              <a:t>B. The </a:t>
            </a:r>
            <a:r>
              <a:rPr lang="en-US" sz="1200" b="1" i="0" u="none" strike="noStrike" kern="1200" dirty="0" err="1" smtClean="0">
                <a:solidFill>
                  <a:schemeClr val="tx1"/>
                </a:solidFill>
                <a:effectLst/>
                <a:latin typeface="+mn-lt"/>
                <a:ea typeface="+mn-ea"/>
                <a:cs typeface="+mn-cs"/>
              </a:rPr>
              <a:t>mesonephros</a:t>
            </a:r>
            <a:r>
              <a:rPr lang="en-US" sz="1200" b="1" i="0" u="none" strike="noStrike"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Is located along the midsection of the embryo and develops into </a:t>
            </a:r>
            <a:r>
              <a:rPr lang="en-US" sz="1200" b="1" i="0" u="none" strike="noStrike" kern="1200" dirty="0" smtClean="0">
                <a:solidFill>
                  <a:schemeClr val="tx1"/>
                </a:solidFill>
                <a:effectLst/>
                <a:latin typeface="+mn-lt"/>
                <a:ea typeface="+mn-ea"/>
                <a:cs typeface="+mn-cs"/>
              </a:rPr>
              <a:t>mesonephric tubules</a:t>
            </a:r>
            <a:r>
              <a:rPr lang="en-US" sz="1200" b="0" i="0" u="none" strike="noStrike" kern="1200" dirty="0" smtClean="0">
                <a:solidFill>
                  <a:schemeClr val="tx1"/>
                </a:solidFill>
                <a:effectLst/>
                <a:latin typeface="+mn-lt"/>
                <a:ea typeface="+mn-ea"/>
                <a:cs typeface="+mn-cs"/>
              </a:rPr>
              <a:t> and the </a:t>
            </a:r>
            <a:r>
              <a:rPr lang="en-US" sz="1200" b="1" i="0" u="none" strike="noStrike" kern="1200" dirty="0" smtClean="0">
                <a:solidFill>
                  <a:schemeClr val="tx1"/>
                </a:solidFill>
                <a:effectLst/>
                <a:latin typeface="+mn-lt"/>
                <a:ea typeface="+mn-ea"/>
                <a:cs typeface="+mn-cs"/>
              </a:rPr>
              <a:t>mesonephric duct</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Wolffian</a:t>
            </a:r>
            <a:r>
              <a:rPr lang="en-US" sz="1200" b="0" i="0" u="none" strike="noStrike" kern="1200" dirty="0" smtClean="0">
                <a:solidFill>
                  <a:schemeClr val="tx1"/>
                </a:solidFill>
                <a:effectLst/>
                <a:latin typeface="+mn-lt"/>
                <a:ea typeface="+mn-ea"/>
                <a:cs typeface="+mn-cs"/>
              </a:rPr>
              <a:t> duct).</a:t>
            </a:r>
          </a:p>
          <a:p>
            <a:r>
              <a:rPr lang="en-US" sz="1200" b="0" i="0" u="none" strike="noStrike" kern="1200" dirty="0" smtClean="0">
                <a:solidFill>
                  <a:schemeClr val="tx1"/>
                </a:solidFill>
                <a:effectLst/>
                <a:latin typeface="+mn-lt"/>
                <a:ea typeface="+mn-ea"/>
                <a:cs typeface="+mn-cs"/>
              </a:rPr>
              <a:t>These tubules carry out some kidney function at first, but then many of the tubules regress.  </a:t>
            </a:r>
            <a:r>
              <a:rPr lang="en-US" sz="1200" b="1" i="0" u="none" strike="noStrike" kern="1200" dirty="0" smtClean="0">
                <a:solidFill>
                  <a:schemeClr val="tx1"/>
                </a:solidFill>
                <a:effectLst/>
                <a:latin typeface="+mn-lt"/>
                <a:ea typeface="+mn-ea"/>
                <a:cs typeface="+mn-cs"/>
              </a:rPr>
              <a:t>However, the mesonephric duct persists and opens to the cloaca at the tail of the embryo. C. The </a:t>
            </a:r>
            <a:r>
              <a:rPr lang="en-US" sz="1200" b="1" i="0" u="none" strike="noStrike" kern="1200" dirty="0" err="1" smtClean="0">
                <a:solidFill>
                  <a:schemeClr val="tx1"/>
                </a:solidFill>
                <a:effectLst/>
                <a:latin typeface="+mn-lt"/>
                <a:ea typeface="+mn-ea"/>
                <a:cs typeface="+mn-cs"/>
              </a:rPr>
              <a:t>metanephros</a:t>
            </a:r>
            <a:r>
              <a:rPr lang="en-US" sz="1200" b="1" i="0" u="none" strike="noStrike"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Gives rise to the definitive adult kidney. Develops from an outgrowth of the caudal mesonephric duct, the </a:t>
            </a:r>
            <a:r>
              <a:rPr lang="en-US" sz="1200" b="1" i="0" u="none" strike="noStrike" kern="1200" dirty="0" smtClean="0">
                <a:solidFill>
                  <a:schemeClr val="tx1"/>
                </a:solidFill>
                <a:effectLst/>
                <a:latin typeface="+mn-lt"/>
                <a:ea typeface="+mn-ea"/>
                <a:cs typeface="+mn-cs"/>
              </a:rPr>
              <a:t>ureteric bud</a:t>
            </a:r>
            <a:r>
              <a:rPr lang="en-US" sz="1200" b="0" i="0" u="none" strike="noStrike" kern="1200" dirty="0" smtClean="0">
                <a:solidFill>
                  <a:schemeClr val="tx1"/>
                </a:solidFill>
                <a:effectLst/>
                <a:latin typeface="+mn-lt"/>
                <a:ea typeface="+mn-ea"/>
                <a:cs typeface="+mn-cs"/>
              </a:rPr>
              <a:t>, and from a condensation of nearby </a:t>
            </a:r>
            <a:r>
              <a:rPr lang="en-US" sz="1200" b="0" i="0" u="none" strike="noStrike" kern="1200" dirty="0" err="1" smtClean="0">
                <a:solidFill>
                  <a:schemeClr val="tx1"/>
                </a:solidFill>
                <a:effectLst/>
                <a:latin typeface="+mn-lt"/>
                <a:ea typeface="+mn-ea"/>
                <a:cs typeface="+mn-cs"/>
              </a:rPr>
              <a:t>renogenic</a:t>
            </a:r>
            <a:r>
              <a:rPr lang="en-US" sz="1200" b="0" i="0" u="none" strike="noStrike" kern="1200" dirty="0" smtClean="0">
                <a:solidFill>
                  <a:schemeClr val="tx1"/>
                </a:solidFill>
                <a:effectLst/>
                <a:latin typeface="+mn-lt"/>
                <a:ea typeface="+mn-ea"/>
                <a:cs typeface="+mn-cs"/>
              </a:rPr>
              <a:t> intermediate mesoderm, the </a:t>
            </a:r>
            <a:r>
              <a:rPr lang="en-US" sz="1200" b="1" i="0" u="none" strike="noStrike" kern="1200" dirty="0" err="1" smtClean="0">
                <a:solidFill>
                  <a:schemeClr val="tx1"/>
                </a:solidFill>
                <a:effectLst/>
                <a:latin typeface="+mn-lt"/>
                <a:ea typeface="+mn-ea"/>
                <a:cs typeface="+mn-cs"/>
              </a:rPr>
              <a:t>metanephric</a:t>
            </a:r>
            <a:r>
              <a:rPr lang="en-US" sz="1200" b="1" i="0" u="none" strike="noStrike" kern="1200" dirty="0" smtClean="0">
                <a:solidFill>
                  <a:schemeClr val="tx1"/>
                </a:solidFill>
                <a:effectLst/>
                <a:latin typeface="+mn-lt"/>
                <a:ea typeface="+mn-ea"/>
                <a:cs typeface="+mn-cs"/>
              </a:rPr>
              <a:t> </a:t>
            </a:r>
            <a:r>
              <a:rPr lang="en-US" sz="1200" b="1" i="0" u="none" strike="noStrike" kern="1200" dirty="0" err="1" smtClean="0">
                <a:solidFill>
                  <a:schemeClr val="tx1"/>
                </a:solidFill>
                <a:effectLst/>
                <a:latin typeface="+mn-lt"/>
                <a:ea typeface="+mn-ea"/>
                <a:cs typeface="+mn-cs"/>
              </a:rPr>
              <a:t>blastema</a:t>
            </a:r>
            <a:r>
              <a:rPr lang="en-US" sz="1200" b="0" i="0" u="none" strike="noStrike" kern="1200" dirty="0" smtClean="0">
                <a:solidFill>
                  <a:schemeClr val="tx1"/>
                </a:solidFill>
                <a:effectLst/>
                <a:latin typeface="+mn-lt"/>
                <a:ea typeface="+mn-ea"/>
                <a:cs typeface="+mn-cs"/>
              </a:rPr>
              <a:t>.</a:t>
            </a:r>
          </a:p>
          <a:p>
            <a:endParaRPr lang="en-US" sz="1200" b="0" i="0" u="none" strike="noStrike" kern="1200" dirty="0" smtClean="0">
              <a:solidFill>
                <a:schemeClr val="tx1"/>
              </a:solidFill>
              <a:effectLst/>
              <a:latin typeface="+mn-lt"/>
              <a:ea typeface="+mn-ea"/>
              <a:cs typeface="+mn-cs"/>
            </a:endParaRPr>
          </a:p>
          <a:p>
            <a:endParaRPr lang="it-IT" dirty="0"/>
          </a:p>
        </p:txBody>
      </p:sp>
      <p:sp>
        <p:nvSpPr>
          <p:cNvPr id="4" name="Segnaposto numero diapositiva 3"/>
          <p:cNvSpPr>
            <a:spLocks noGrp="1"/>
          </p:cNvSpPr>
          <p:nvPr>
            <p:ph type="sldNum" sz="quarter" idx="10"/>
          </p:nvPr>
        </p:nvSpPr>
        <p:spPr/>
        <p:txBody>
          <a:bodyPr/>
          <a:lstStyle/>
          <a:p>
            <a:fld id="{E7DCA596-CBE3-4C81-ABD0-BF3658DBDD63}" type="slidenum">
              <a:rPr lang="it-IT" smtClean="0"/>
              <a:t>9</a:t>
            </a:fld>
            <a:endParaRPr lang="it-IT"/>
          </a:p>
        </p:txBody>
      </p:sp>
    </p:spTree>
    <p:extLst>
      <p:ext uri="{BB962C8B-B14F-4D97-AF65-F5344CB8AC3E}">
        <p14:creationId xmlns:p14="http://schemas.microsoft.com/office/powerpoint/2010/main" val="2982677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Sex determination and sexual differentiation. In the human embryo the primordial germ cells migrate via the gut mesentery to the developing gonads.</a:t>
            </a:r>
            <a:r>
              <a:rPr lang="en-US" baseline="0" dirty="0" smtClean="0">
                <a:effectLst/>
              </a:rPr>
              <a:t> </a:t>
            </a:r>
            <a:r>
              <a:rPr lang="en-US" dirty="0" smtClean="0">
                <a:effectLst/>
              </a:rPr>
              <a:t>The appearance of the </a:t>
            </a:r>
            <a:r>
              <a:rPr lang="en-US" dirty="0" err="1" smtClean="0">
                <a:effectLst/>
              </a:rPr>
              <a:t>Wolffian</a:t>
            </a:r>
            <a:r>
              <a:rPr lang="en-US" dirty="0" smtClean="0">
                <a:effectLst/>
              </a:rPr>
              <a:t> and Müllerian ducts at ~6 weeks with germ cells invade the </a:t>
            </a:r>
            <a:r>
              <a:rPr lang="en-US" b="1" dirty="0" err="1" smtClean="0">
                <a:effectLst/>
              </a:rPr>
              <a:t>bipotential</a:t>
            </a:r>
            <a:r>
              <a:rPr lang="en-US" b="1" dirty="0" smtClean="0">
                <a:effectLst/>
              </a:rPr>
              <a:t> gonad</a:t>
            </a:r>
            <a:r>
              <a:rPr lang="en-US" dirty="0" smtClean="0">
                <a:effectLst/>
              </a:rPr>
              <a:t>. In the male (testis), seminiferous tubules differentiate and contain </a:t>
            </a:r>
            <a:r>
              <a:rPr lang="en-US" dirty="0" err="1" smtClean="0">
                <a:effectLst/>
              </a:rPr>
              <a:t>spermatogonia</a:t>
            </a:r>
            <a:r>
              <a:rPr lang="en-US" dirty="0" smtClean="0">
                <a:effectLst/>
              </a:rPr>
              <a:t> and </a:t>
            </a:r>
            <a:r>
              <a:rPr lang="en-US" dirty="0" err="1" smtClean="0">
                <a:effectLst/>
              </a:rPr>
              <a:t>Sertoli</a:t>
            </a:r>
            <a:r>
              <a:rPr lang="en-US" dirty="0" smtClean="0">
                <a:effectLst/>
              </a:rPr>
              <a:t> cells with </a:t>
            </a:r>
            <a:r>
              <a:rPr lang="en-US" dirty="0" err="1" smtClean="0">
                <a:effectLst/>
              </a:rPr>
              <a:t>Leydig</a:t>
            </a:r>
            <a:r>
              <a:rPr lang="en-US" dirty="0" smtClean="0">
                <a:effectLst/>
              </a:rPr>
              <a:t> cells interspersed between the tubules. The Müllerian duct regresses. In the female (ovary), primordial follicles develop and the </a:t>
            </a:r>
            <a:r>
              <a:rPr lang="en-US" dirty="0" err="1" smtClean="0">
                <a:effectLst/>
              </a:rPr>
              <a:t>Wolffian</a:t>
            </a:r>
            <a:r>
              <a:rPr lang="en-US" dirty="0" smtClean="0">
                <a:effectLst/>
              </a:rPr>
              <a:t> duct regresses. </a:t>
            </a:r>
          </a:p>
          <a:p>
            <a:endParaRPr lang="it-IT" dirty="0"/>
          </a:p>
        </p:txBody>
      </p:sp>
      <p:sp>
        <p:nvSpPr>
          <p:cNvPr id="4" name="Segnaposto numero diapositiva 3"/>
          <p:cNvSpPr>
            <a:spLocks noGrp="1"/>
          </p:cNvSpPr>
          <p:nvPr>
            <p:ph type="sldNum" sz="quarter" idx="10"/>
          </p:nvPr>
        </p:nvSpPr>
        <p:spPr/>
        <p:txBody>
          <a:bodyPr/>
          <a:lstStyle/>
          <a:p>
            <a:fld id="{E7DCA596-CBE3-4C81-ABD0-BF3658DBDD63}" type="slidenum">
              <a:rPr lang="it-IT" smtClean="0"/>
              <a:t>10</a:t>
            </a:fld>
            <a:endParaRPr lang="it-IT"/>
          </a:p>
        </p:txBody>
      </p:sp>
    </p:spTree>
    <p:extLst>
      <p:ext uri="{BB962C8B-B14F-4D97-AF65-F5344CB8AC3E}">
        <p14:creationId xmlns:p14="http://schemas.microsoft.com/office/powerpoint/2010/main" val="2265616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In the female, relative lack of androgen lessens growth of the genital tubercle as the clitoris and retains patency between the urethral and </a:t>
            </a:r>
            <a:r>
              <a:rPr lang="en-US" dirty="0" err="1" smtClean="0">
                <a:effectLst/>
              </a:rPr>
              <a:t>labioscrotal</a:t>
            </a:r>
            <a:r>
              <a:rPr lang="en-US" dirty="0" smtClean="0">
                <a:effectLst/>
              </a:rPr>
              <a:t> folds as a vaginal opening flanked by the labia </a:t>
            </a:r>
            <a:r>
              <a:rPr lang="en-US" dirty="0" err="1" smtClean="0">
                <a:effectLst/>
              </a:rPr>
              <a:t>minora</a:t>
            </a:r>
            <a:r>
              <a:rPr lang="en-US" dirty="0" smtClean="0">
                <a:effectLst/>
              </a:rPr>
              <a:t> and </a:t>
            </a:r>
            <a:r>
              <a:rPr lang="en-US" dirty="0" err="1" smtClean="0">
                <a:effectLst/>
              </a:rPr>
              <a:t>majora</a:t>
            </a:r>
            <a:r>
              <a:rPr lang="en-US" dirty="0" smtClean="0">
                <a:effectLst/>
              </a:rPr>
              <a:t> </a:t>
            </a:r>
          </a:p>
          <a:p>
            <a:endParaRPr lang="it-IT" dirty="0"/>
          </a:p>
        </p:txBody>
      </p:sp>
      <p:sp>
        <p:nvSpPr>
          <p:cNvPr id="4" name="Segnaposto numero diapositiva 3"/>
          <p:cNvSpPr>
            <a:spLocks noGrp="1"/>
          </p:cNvSpPr>
          <p:nvPr>
            <p:ph type="sldNum" sz="quarter" idx="10"/>
          </p:nvPr>
        </p:nvSpPr>
        <p:spPr/>
        <p:txBody>
          <a:bodyPr/>
          <a:lstStyle/>
          <a:p>
            <a:fld id="{E7DCA596-CBE3-4C81-ABD0-BF3658DBDD63}" type="slidenum">
              <a:rPr lang="it-IT" smtClean="0"/>
              <a:t>11</a:t>
            </a:fld>
            <a:endParaRPr lang="it-IT"/>
          </a:p>
        </p:txBody>
      </p:sp>
    </p:spTree>
    <p:extLst>
      <p:ext uri="{BB962C8B-B14F-4D97-AF65-F5344CB8AC3E}">
        <p14:creationId xmlns:p14="http://schemas.microsoft.com/office/powerpoint/2010/main" val="1455430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In the testis two compartments exist: </a:t>
            </a:r>
            <a:r>
              <a:rPr lang="en-US" b="1" dirty="0" smtClean="0">
                <a:effectLst/>
              </a:rPr>
              <a:t>sperm-producing seminiferous tubules </a:t>
            </a:r>
            <a:r>
              <a:rPr lang="en-US" dirty="0" smtClean="0">
                <a:effectLst/>
              </a:rPr>
              <a:t>that develop from the testicular cords, largely determining testicular volume and requiring an operating temperature in the scrotum a few degrees below that of the body’s core; and an </a:t>
            </a:r>
            <a:r>
              <a:rPr lang="en-US" b="1" dirty="0" smtClean="0">
                <a:effectLst/>
              </a:rPr>
              <a:t>interspersed </a:t>
            </a:r>
            <a:r>
              <a:rPr lang="en-US" b="1" dirty="0" err="1" smtClean="0">
                <a:effectLst/>
              </a:rPr>
              <a:t>interstitium</a:t>
            </a:r>
            <a:r>
              <a:rPr lang="en-US" b="1" dirty="0" smtClean="0">
                <a:effectLst/>
              </a:rPr>
              <a:t> containing lipid-laden, steroidogenic </a:t>
            </a:r>
            <a:r>
              <a:rPr lang="en-US" b="1" dirty="0" err="1" smtClean="0">
                <a:effectLst/>
              </a:rPr>
              <a:t>Leydig</a:t>
            </a:r>
            <a:r>
              <a:rPr lang="en-US" b="1" dirty="0" smtClean="0">
                <a:effectLst/>
              </a:rPr>
              <a:t> cells</a:t>
            </a:r>
            <a:r>
              <a:rPr lang="en-US" dirty="0" smtClean="0">
                <a:effectLst/>
              </a:rPr>
              <a:t>. The seminiferous tubules contain the germ cells and the </a:t>
            </a:r>
            <a:r>
              <a:rPr lang="en-US" b="1" dirty="0" err="1" smtClean="0">
                <a:effectLst/>
              </a:rPr>
              <a:t>Sertoli</a:t>
            </a:r>
            <a:r>
              <a:rPr lang="en-US" b="1" dirty="0" smtClean="0">
                <a:effectLst/>
              </a:rPr>
              <a:t> cells </a:t>
            </a:r>
            <a:r>
              <a:rPr lang="en-US" dirty="0" smtClean="0">
                <a:effectLst/>
              </a:rPr>
              <a:t>(Figure 7.6). Tight junctions between adjacent </a:t>
            </a:r>
            <a:r>
              <a:rPr lang="en-US" dirty="0" err="1" smtClean="0">
                <a:effectLst/>
              </a:rPr>
              <a:t>Sertoli</a:t>
            </a:r>
            <a:r>
              <a:rPr lang="en-US" dirty="0" smtClean="0">
                <a:effectLst/>
              </a:rPr>
              <a:t> cells produce two compartments: a basal compartment with </a:t>
            </a:r>
            <a:r>
              <a:rPr lang="en-US" dirty="0" err="1" smtClean="0">
                <a:effectLst/>
              </a:rPr>
              <a:t>spermatogonia</a:t>
            </a:r>
            <a:r>
              <a:rPr lang="en-US" dirty="0" smtClean="0">
                <a:effectLst/>
              </a:rPr>
              <a:t> (self-renewing stem cells), and an </a:t>
            </a:r>
            <a:r>
              <a:rPr lang="en-US" dirty="0" err="1" smtClean="0">
                <a:effectLst/>
              </a:rPr>
              <a:t>adluminal</a:t>
            </a:r>
            <a:r>
              <a:rPr lang="en-US" dirty="0" smtClean="0">
                <a:effectLst/>
              </a:rPr>
              <a:t> compartment for the spermatocytes, spermatids and spermatozoa. The tubules of each testis lead via the rete testis to the epididymis, where maturation of the spermatozoa occurs, and on to the vas deferens.</a:t>
            </a:r>
          </a:p>
          <a:p>
            <a:endParaRPr lang="it-IT" dirty="0"/>
          </a:p>
        </p:txBody>
      </p:sp>
      <p:sp>
        <p:nvSpPr>
          <p:cNvPr id="4" name="Segnaposto numero diapositiva 3"/>
          <p:cNvSpPr>
            <a:spLocks noGrp="1"/>
          </p:cNvSpPr>
          <p:nvPr>
            <p:ph type="sldNum" sz="quarter" idx="10"/>
          </p:nvPr>
        </p:nvSpPr>
        <p:spPr/>
        <p:txBody>
          <a:bodyPr/>
          <a:lstStyle/>
          <a:p>
            <a:fld id="{E7DCA596-CBE3-4C81-ABD0-BF3658DBDD63}" type="slidenum">
              <a:rPr lang="it-IT" smtClean="0"/>
              <a:t>15</a:t>
            </a:fld>
            <a:endParaRPr lang="it-IT"/>
          </a:p>
        </p:txBody>
      </p:sp>
    </p:spTree>
    <p:extLst>
      <p:ext uri="{BB962C8B-B14F-4D97-AF65-F5344CB8AC3E}">
        <p14:creationId xmlns:p14="http://schemas.microsoft.com/office/powerpoint/2010/main" val="146264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A testis in cross-section. (a) The testis is organized into lobules containing </a:t>
            </a:r>
            <a:r>
              <a:rPr lang="en-US" dirty="0" err="1" smtClean="0">
                <a:effectLst/>
              </a:rPr>
              <a:t>Leydig</a:t>
            </a:r>
            <a:r>
              <a:rPr lang="en-US" dirty="0" smtClean="0">
                <a:effectLst/>
              </a:rPr>
              <a:t> cells and seminiferous tubules, which drain into efferent ducts and, via the rete testis, into the epididymis. The circle in (a) is shown at higher magnification in (b). (b) The organization of the seminiferous tubules and the interstitial </a:t>
            </a:r>
            <a:r>
              <a:rPr lang="en-US" dirty="0" err="1" smtClean="0">
                <a:effectLst/>
              </a:rPr>
              <a:t>Leydig</a:t>
            </a:r>
            <a:r>
              <a:rPr lang="en-US" dirty="0" smtClean="0">
                <a:effectLst/>
              </a:rPr>
              <a:t> cells.</a:t>
            </a:r>
          </a:p>
          <a:p>
            <a:endParaRPr lang="it-IT" dirty="0"/>
          </a:p>
        </p:txBody>
      </p:sp>
      <p:sp>
        <p:nvSpPr>
          <p:cNvPr id="4" name="Segnaposto numero diapositiva 3"/>
          <p:cNvSpPr>
            <a:spLocks noGrp="1"/>
          </p:cNvSpPr>
          <p:nvPr>
            <p:ph type="sldNum" sz="quarter" idx="10"/>
          </p:nvPr>
        </p:nvSpPr>
        <p:spPr/>
        <p:txBody>
          <a:bodyPr/>
          <a:lstStyle/>
          <a:p>
            <a:fld id="{E7DCA596-CBE3-4C81-ABD0-BF3658DBDD63}" type="slidenum">
              <a:rPr lang="it-IT" smtClean="0"/>
              <a:t>16</a:t>
            </a:fld>
            <a:endParaRPr lang="it-IT"/>
          </a:p>
        </p:txBody>
      </p:sp>
    </p:spTree>
    <p:extLst>
      <p:ext uri="{BB962C8B-B14F-4D97-AF65-F5344CB8AC3E}">
        <p14:creationId xmlns:p14="http://schemas.microsoft.com/office/powerpoint/2010/main" val="4097821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effectLst/>
              </a:rPr>
              <a:t>The structure of the seminiferous tubule</a:t>
            </a:r>
            <a:r>
              <a:rPr lang="en-US" dirty="0" smtClean="0">
                <a:effectLst/>
              </a:rPr>
              <a:t>. </a:t>
            </a:r>
            <a:r>
              <a:rPr lang="en-US" dirty="0" err="1" smtClean="0">
                <a:effectLst/>
              </a:rPr>
              <a:t>Sertoli</a:t>
            </a:r>
            <a:r>
              <a:rPr lang="en-US" dirty="0" smtClean="0">
                <a:effectLst/>
              </a:rPr>
              <a:t> cells span the thickness of the tubule from basement membrane to central lumen. Tight junctions between adjacent </a:t>
            </a:r>
            <a:r>
              <a:rPr lang="en-US" dirty="0" err="1" smtClean="0">
                <a:effectLst/>
              </a:rPr>
              <a:t>Sertoli</a:t>
            </a:r>
            <a:r>
              <a:rPr lang="en-US" dirty="0" smtClean="0">
                <a:effectLst/>
              </a:rPr>
              <a:t> cells separate the </a:t>
            </a:r>
            <a:r>
              <a:rPr lang="en-US" dirty="0" err="1" smtClean="0">
                <a:effectLst/>
              </a:rPr>
              <a:t>spermatogonial</a:t>
            </a:r>
            <a:r>
              <a:rPr lang="en-US" dirty="0" smtClean="0">
                <a:effectLst/>
              </a:rPr>
              <a:t> stem cells in the basal compartment from the later stages of spermatogenesis in the </a:t>
            </a:r>
            <a:r>
              <a:rPr lang="en-US" dirty="0" err="1" smtClean="0">
                <a:effectLst/>
              </a:rPr>
              <a:t>adluminal</a:t>
            </a:r>
            <a:r>
              <a:rPr lang="en-US" dirty="0" smtClean="0">
                <a:effectLst/>
              </a:rPr>
              <a:t> compartment. The primordial germ cells that invade the embryonic gonad enter mitotic arrest as </a:t>
            </a:r>
            <a:r>
              <a:rPr lang="en-US" dirty="0" err="1" smtClean="0">
                <a:effectLst/>
              </a:rPr>
              <a:t>spermatogonia</a:t>
            </a:r>
            <a:r>
              <a:rPr lang="en-US" dirty="0" smtClean="0">
                <a:effectLst/>
              </a:rPr>
              <a:t> until puberty, after which they become reactivated by hormones (see following section on puberty). During mitosis, the basal </a:t>
            </a:r>
            <a:r>
              <a:rPr lang="en-US" dirty="0" err="1" smtClean="0">
                <a:effectLst/>
              </a:rPr>
              <a:t>spermatogonial</a:t>
            </a:r>
            <a:r>
              <a:rPr lang="en-US" dirty="0" smtClean="0">
                <a:effectLst/>
              </a:rPr>
              <a:t> stem cell renews itself and gives rise to a diploid daughter cell (the primary spermatocyte) that moves into the </a:t>
            </a:r>
            <a:r>
              <a:rPr lang="en-US" dirty="0" err="1" smtClean="0">
                <a:effectLst/>
              </a:rPr>
              <a:t>adluminal</a:t>
            </a:r>
            <a:r>
              <a:rPr lang="en-US" dirty="0" smtClean="0">
                <a:effectLst/>
              </a:rPr>
              <a:t> compartment. Primary spermatocytes then undergo the </a:t>
            </a:r>
            <a:r>
              <a:rPr lang="en-US" b="1" dirty="0" smtClean="0">
                <a:effectLst/>
              </a:rPr>
              <a:t>first meiotic division to form haploid secondary spermatocytes </a:t>
            </a:r>
            <a:r>
              <a:rPr lang="en-US" dirty="0" smtClean="0">
                <a:effectLst/>
              </a:rPr>
              <a:t>(review. The </a:t>
            </a:r>
            <a:r>
              <a:rPr lang="en-US" b="1" dirty="0" smtClean="0">
                <a:effectLst/>
              </a:rPr>
              <a:t>second meiotic division produces spermatids</a:t>
            </a:r>
            <a:r>
              <a:rPr lang="en-US" dirty="0" smtClean="0">
                <a:effectLst/>
              </a:rPr>
              <a:t>, which gradually mature into spermatozoa. An intimate association with the </a:t>
            </a:r>
            <a:r>
              <a:rPr lang="en-US" dirty="0" err="1" smtClean="0">
                <a:effectLst/>
              </a:rPr>
              <a:t>Sertoli</a:t>
            </a:r>
            <a:r>
              <a:rPr lang="en-US" dirty="0" smtClean="0">
                <a:effectLst/>
              </a:rPr>
              <a:t> (‘nurse’) cells is essential for this process. The spermatozoa are extruded into the lumen of the tubule and pass to the epididymis, following which they become mixed with the secretions of the seminal vesicles, prostate and bulbourethral glands at the time of ejaculation. Volumetric and microscopic analysis of the semen is an important part of assessing clinical testicular function because normal measurements strongly imply physiological follicle-stimulating hormone (FSH) and androgen secretion, and anatomical integrity (see next sections). Semen analysis can be part of investigating hypogonadism or subfertility.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effectLst/>
            </a:endParaRPr>
          </a:p>
          <a:p>
            <a:endParaRPr lang="it-IT" dirty="0"/>
          </a:p>
        </p:txBody>
      </p:sp>
      <p:sp>
        <p:nvSpPr>
          <p:cNvPr id="4" name="Segnaposto numero diapositiva 3"/>
          <p:cNvSpPr>
            <a:spLocks noGrp="1"/>
          </p:cNvSpPr>
          <p:nvPr>
            <p:ph type="sldNum" sz="quarter" idx="10"/>
          </p:nvPr>
        </p:nvSpPr>
        <p:spPr/>
        <p:txBody>
          <a:bodyPr/>
          <a:lstStyle/>
          <a:p>
            <a:fld id="{E7DCA596-CBE3-4C81-ABD0-BF3658DBDD63}" type="slidenum">
              <a:rPr lang="it-IT" smtClean="0"/>
              <a:t>17</a:t>
            </a:fld>
            <a:endParaRPr lang="it-IT"/>
          </a:p>
        </p:txBody>
      </p:sp>
    </p:spTree>
    <p:extLst>
      <p:ext uri="{BB962C8B-B14F-4D97-AF65-F5344CB8AC3E}">
        <p14:creationId xmlns:p14="http://schemas.microsoft.com/office/powerpoint/2010/main" val="1992198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b="1" dirty="0" smtClean="0">
                <a:effectLst/>
              </a:rPr>
              <a:t>The </a:t>
            </a:r>
            <a:r>
              <a:rPr lang="it-IT" b="1" dirty="0" err="1" smtClean="0">
                <a:effectLst/>
              </a:rPr>
              <a:t>hypothalamic-anterior</a:t>
            </a:r>
            <a:r>
              <a:rPr lang="it-IT" b="1" dirty="0" smtClean="0">
                <a:effectLst/>
              </a:rPr>
              <a:t> </a:t>
            </a:r>
            <a:r>
              <a:rPr lang="it-IT" b="1" dirty="0" err="1" smtClean="0">
                <a:effectLst/>
              </a:rPr>
              <a:t>pituitary-testicular</a:t>
            </a:r>
            <a:r>
              <a:rPr lang="it-IT" b="1" dirty="0" smtClean="0">
                <a:effectLst/>
              </a:rPr>
              <a:t> </a:t>
            </a:r>
            <a:r>
              <a:rPr lang="it-IT" b="1" dirty="0" err="1" smtClean="0">
                <a:effectLst/>
              </a:rPr>
              <a:t>axis</a:t>
            </a:r>
            <a:r>
              <a:rPr lang="it-IT" dirty="0" smtClean="0">
                <a:effectLst/>
              </a:rPr>
              <a:t>. Negative feedback </a:t>
            </a:r>
            <a:r>
              <a:rPr lang="it-IT" dirty="0" err="1" smtClean="0">
                <a:effectLst/>
              </a:rPr>
              <a:t>at</a:t>
            </a:r>
            <a:r>
              <a:rPr lang="it-IT" dirty="0" smtClean="0">
                <a:effectLst/>
              </a:rPr>
              <a:t> the </a:t>
            </a:r>
            <a:r>
              <a:rPr lang="it-IT" dirty="0" err="1" smtClean="0">
                <a:effectLst/>
              </a:rPr>
              <a:t>gonadotroph</a:t>
            </a:r>
            <a:r>
              <a:rPr lang="it-IT" dirty="0" smtClean="0">
                <a:effectLst/>
              </a:rPr>
              <a:t> and </a:t>
            </a:r>
            <a:r>
              <a:rPr lang="it-IT" dirty="0" err="1" smtClean="0">
                <a:effectLst/>
              </a:rPr>
              <a:t>hypothalamus</a:t>
            </a:r>
            <a:r>
              <a:rPr lang="it-IT" dirty="0" smtClean="0">
                <a:effectLst/>
              </a:rPr>
              <a:t> </a:t>
            </a:r>
            <a:r>
              <a:rPr lang="it-IT" dirty="0" err="1" smtClean="0">
                <a:effectLst/>
              </a:rPr>
              <a:t>is</a:t>
            </a:r>
            <a:r>
              <a:rPr lang="it-IT" dirty="0" smtClean="0">
                <a:effectLst/>
              </a:rPr>
              <a:t> </a:t>
            </a:r>
            <a:r>
              <a:rPr lang="it-IT" dirty="0" err="1" smtClean="0">
                <a:effectLst/>
              </a:rPr>
              <a:t>complex</a:t>
            </a:r>
            <a:r>
              <a:rPr lang="it-IT" dirty="0" smtClean="0">
                <a:effectLst/>
              </a:rPr>
              <a:t> and </a:t>
            </a:r>
            <a:r>
              <a:rPr lang="it-IT" dirty="0" err="1" smtClean="0">
                <a:effectLst/>
              </a:rPr>
              <a:t>involves</a:t>
            </a:r>
            <a:r>
              <a:rPr lang="it-IT" dirty="0" smtClean="0">
                <a:effectLst/>
              </a:rPr>
              <a:t>: 5</a:t>
            </a:r>
            <a:r>
              <a:rPr lang="el-GR" dirty="0" smtClean="0">
                <a:effectLst/>
              </a:rPr>
              <a:t>α-</a:t>
            </a:r>
            <a:r>
              <a:rPr lang="it-IT" dirty="0" err="1" smtClean="0">
                <a:effectLst/>
              </a:rPr>
              <a:t>dihydrotestosterone</a:t>
            </a:r>
            <a:r>
              <a:rPr lang="it-IT" dirty="0" smtClean="0">
                <a:effectLst/>
              </a:rPr>
              <a:t> (DHT) and testosterone on </a:t>
            </a:r>
            <a:r>
              <a:rPr lang="it-IT" dirty="0" err="1" smtClean="0">
                <a:effectLst/>
              </a:rPr>
              <a:t>luteinizing</a:t>
            </a:r>
            <a:r>
              <a:rPr lang="it-IT" dirty="0" smtClean="0">
                <a:effectLst/>
              </a:rPr>
              <a:t> </a:t>
            </a:r>
            <a:r>
              <a:rPr lang="it-IT" dirty="0" err="1" smtClean="0">
                <a:effectLst/>
              </a:rPr>
              <a:t>hormone</a:t>
            </a:r>
            <a:r>
              <a:rPr lang="it-IT" dirty="0" smtClean="0">
                <a:effectLst/>
              </a:rPr>
              <a:t> (LH); and </a:t>
            </a:r>
            <a:r>
              <a:rPr lang="it-IT" dirty="0" err="1" smtClean="0">
                <a:effectLst/>
              </a:rPr>
              <a:t>inhibin</a:t>
            </a:r>
            <a:r>
              <a:rPr lang="it-IT" dirty="0" smtClean="0">
                <a:effectLst/>
              </a:rPr>
              <a:t>, testosterone and </a:t>
            </a:r>
            <a:r>
              <a:rPr lang="it-IT" dirty="0" err="1" smtClean="0">
                <a:effectLst/>
              </a:rPr>
              <a:t>oestrogen</a:t>
            </a:r>
            <a:r>
              <a:rPr lang="it-IT" dirty="0" smtClean="0">
                <a:effectLst/>
              </a:rPr>
              <a:t> on </a:t>
            </a:r>
            <a:r>
              <a:rPr lang="it-IT" dirty="0" err="1" smtClean="0">
                <a:effectLst/>
              </a:rPr>
              <a:t>follicle-stimulating</a:t>
            </a:r>
            <a:r>
              <a:rPr lang="it-IT" dirty="0" smtClean="0">
                <a:effectLst/>
              </a:rPr>
              <a:t> </a:t>
            </a:r>
            <a:r>
              <a:rPr lang="it-IT" dirty="0" err="1" smtClean="0">
                <a:effectLst/>
              </a:rPr>
              <a:t>hormone</a:t>
            </a:r>
            <a:r>
              <a:rPr lang="it-IT" dirty="0" smtClean="0">
                <a:effectLst/>
              </a:rPr>
              <a:t> (FSH). </a:t>
            </a:r>
            <a:r>
              <a:rPr lang="it-IT" dirty="0" err="1" smtClean="0">
                <a:effectLst/>
              </a:rPr>
              <a:t>Prolactin</a:t>
            </a:r>
            <a:r>
              <a:rPr lang="it-IT" dirty="0" smtClean="0">
                <a:effectLst/>
              </a:rPr>
              <a:t> (PRL) </a:t>
            </a:r>
            <a:r>
              <a:rPr lang="it-IT" dirty="0" err="1" smtClean="0">
                <a:effectLst/>
              </a:rPr>
              <a:t>exerts</a:t>
            </a:r>
            <a:r>
              <a:rPr lang="it-IT" dirty="0" smtClean="0">
                <a:effectLst/>
              </a:rPr>
              <a:t> a negative </a:t>
            </a:r>
            <a:r>
              <a:rPr lang="it-IT" dirty="0" err="1" smtClean="0">
                <a:effectLst/>
              </a:rPr>
              <a:t>influence</a:t>
            </a:r>
            <a:r>
              <a:rPr lang="it-IT" dirty="0" smtClean="0">
                <a:effectLst/>
              </a:rPr>
              <a:t> on </a:t>
            </a:r>
            <a:r>
              <a:rPr lang="it-IT" dirty="0" err="1" smtClean="0">
                <a:effectLst/>
              </a:rPr>
              <a:t>gonadotrophin</a:t>
            </a:r>
            <a:r>
              <a:rPr lang="it-IT" dirty="0" smtClean="0">
                <a:effectLst/>
              </a:rPr>
              <a:t> release, </a:t>
            </a:r>
            <a:r>
              <a:rPr lang="it-IT" dirty="0" err="1" smtClean="0">
                <a:effectLst/>
              </a:rPr>
              <a:t>probably</a:t>
            </a:r>
            <a:r>
              <a:rPr lang="it-IT" dirty="0" smtClean="0">
                <a:effectLst/>
              </a:rPr>
              <a:t> via </a:t>
            </a:r>
            <a:r>
              <a:rPr lang="it-IT" dirty="0" err="1" smtClean="0">
                <a:effectLst/>
              </a:rPr>
              <a:t>altering</a:t>
            </a:r>
            <a:r>
              <a:rPr lang="it-IT" dirty="0" smtClean="0">
                <a:effectLst/>
              </a:rPr>
              <a:t> </a:t>
            </a:r>
            <a:r>
              <a:rPr lang="it-IT" dirty="0" err="1" smtClean="0">
                <a:effectLst/>
              </a:rPr>
              <a:t>gonadotrophin-releasing</a:t>
            </a:r>
            <a:r>
              <a:rPr lang="it-IT" dirty="0" smtClean="0">
                <a:effectLst/>
              </a:rPr>
              <a:t> </a:t>
            </a:r>
            <a:r>
              <a:rPr lang="it-IT" dirty="0" err="1" smtClean="0">
                <a:effectLst/>
              </a:rPr>
              <a:t>hormone</a:t>
            </a:r>
            <a:r>
              <a:rPr lang="it-IT" dirty="0" smtClean="0">
                <a:effectLst/>
              </a:rPr>
              <a:t> (</a:t>
            </a:r>
            <a:r>
              <a:rPr lang="it-IT" dirty="0" err="1" smtClean="0">
                <a:effectLst/>
              </a:rPr>
              <a:t>GnRH</a:t>
            </a:r>
            <a:r>
              <a:rPr lang="it-IT" dirty="0" smtClean="0">
                <a:effectLst/>
              </a:rPr>
              <a:t>) </a:t>
            </a:r>
            <a:r>
              <a:rPr lang="it-IT" dirty="0" err="1" smtClean="0">
                <a:effectLst/>
              </a:rPr>
              <a:t>pulsatility</a:t>
            </a:r>
            <a:r>
              <a:rPr lang="it-IT" dirty="0" smtClean="0">
                <a:effectLst/>
              </a:rPr>
              <a:t> and </a:t>
            </a:r>
            <a:r>
              <a:rPr lang="it-IT" dirty="0" err="1" smtClean="0">
                <a:effectLst/>
              </a:rPr>
              <a:t>action</a:t>
            </a:r>
            <a:r>
              <a:rPr lang="it-IT" dirty="0" smtClean="0">
                <a:effectLst/>
              </a:rPr>
              <a:t>. Stress </a:t>
            </a:r>
            <a:r>
              <a:rPr lang="it-IT" dirty="0" err="1" smtClean="0">
                <a:effectLst/>
              </a:rPr>
              <a:t>inhibits</a:t>
            </a:r>
            <a:r>
              <a:rPr lang="it-IT" dirty="0" smtClean="0">
                <a:effectLst/>
              </a:rPr>
              <a:t> </a:t>
            </a:r>
            <a:r>
              <a:rPr lang="it-IT" dirty="0" err="1" smtClean="0">
                <a:effectLst/>
              </a:rPr>
              <a:t>GnRH</a:t>
            </a:r>
            <a:r>
              <a:rPr lang="it-IT" dirty="0" smtClean="0">
                <a:effectLst/>
              </a:rPr>
              <a:t> release and </a:t>
            </a:r>
            <a:r>
              <a:rPr lang="it-IT" dirty="0" err="1" smtClean="0">
                <a:effectLst/>
              </a:rPr>
              <a:t>action</a:t>
            </a:r>
            <a:r>
              <a:rPr lang="it-IT" dirty="0" smtClean="0">
                <a:effectLst/>
              </a:rPr>
              <a:t> </a:t>
            </a:r>
            <a:r>
              <a:rPr lang="it-IT" dirty="0" err="1" smtClean="0">
                <a:effectLst/>
              </a:rPr>
              <a:t>at</a:t>
            </a:r>
            <a:r>
              <a:rPr lang="it-IT" dirty="0" smtClean="0">
                <a:effectLst/>
              </a:rPr>
              <a:t> </a:t>
            </a:r>
            <a:r>
              <a:rPr lang="it-IT" dirty="0" err="1" smtClean="0">
                <a:effectLst/>
              </a:rPr>
              <a:t>least</a:t>
            </a:r>
            <a:r>
              <a:rPr lang="it-IT" dirty="0" smtClean="0">
                <a:effectLst/>
              </a:rPr>
              <a:t> in part by </a:t>
            </a:r>
            <a:r>
              <a:rPr lang="it-IT" dirty="0" err="1" smtClean="0">
                <a:effectLst/>
              </a:rPr>
              <a:t>stimulating</a:t>
            </a:r>
            <a:r>
              <a:rPr lang="it-IT" dirty="0" smtClean="0">
                <a:effectLst/>
              </a:rPr>
              <a:t> PRL.</a:t>
            </a:r>
          </a:p>
          <a:p>
            <a:endParaRPr lang="it-IT" dirty="0"/>
          </a:p>
        </p:txBody>
      </p:sp>
      <p:sp>
        <p:nvSpPr>
          <p:cNvPr id="4" name="Segnaposto numero diapositiva 3"/>
          <p:cNvSpPr>
            <a:spLocks noGrp="1"/>
          </p:cNvSpPr>
          <p:nvPr>
            <p:ph type="sldNum" sz="quarter" idx="10"/>
          </p:nvPr>
        </p:nvSpPr>
        <p:spPr/>
        <p:txBody>
          <a:bodyPr/>
          <a:lstStyle/>
          <a:p>
            <a:fld id="{E7DCA596-CBE3-4C81-ABD0-BF3658DBDD63}" type="slidenum">
              <a:rPr lang="it-IT" smtClean="0"/>
              <a:t>20</a:t>
            </a:fld>
            <a:endParaRPr lang="it-IT"/>
          </a:p>
        </p:txBody>
      </p:sp>
    </p:spTree>
    <p:extLst>
      <p:ext uri="{BB962C8B-B14F-4D97-AF65-F5344CB8AC3E}">
        <p14:creationId xmlns:p14="http://schemas.microsoft.com/office/powerpoint/2010/main" val="1630174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The most potent </a:t>
            </a:r>
            <a:r>
              <a:rPr lang="en-US" dirty="0" err="1" smtClean="0">
                <a:effectLst/>
              </a:rPr>
              <a:t>oestrogen</a:t>
            </a:r>
            <a:r>
              <a:rPr lang="en-US" dirty="0" smtClean="0">
                <a:effectLst/>
              </a:rPr>
              <a:t> in humans is </a:t>
            </a:r>
            <a:r>
              <a:rPr lang="en-US" b="1" dirty="0" err="1" smtClean="0">
                <a:effectLst/>
              </a:rPr>
              <a:t>oestradiol</a:t>
            </a:r>
            <a:r>
              <a:rPr lang="en-US" dirty="0" smtClean="0">
                <a:effectLst/>
              </a:rPr>
              <a:t>. Its biosynthesis relies on two somatic cell types within the developing follicle, the inner theca cells (theca </a:t>
            </a:r>
            <a:r>
              <a:rPr lang="en-US" dirty="0" err="1" smtClean="0">
                <a:effectLst/>
              </a:rPr>
              <a:t>interna</a:t>
            </a:r>
            <a:r>
              <a:rPr lang="en-US" dirty="0" smtClean="0">
                <a:effectLst/>
              </a:rPr>
              <a:t>) that synthesize testosterone, which is then aromatized by CYP19 (also called aromatase) to </a:t>
            </a:r>
            <a:r>
              <a:rPr lang="en-US" dirty="0" err="1" smtClean="0">
                <a:effectLst/>
              </a:rPr>
              <a:t>oestradiol</a:t>
            </a:r>
            <a:r>
              <a:rPr lang="en-US" dirty="0" smtClean="0">
                <a:effectLst/>
              </a:rPr>
              <a:t> in the granulosa cell. </a:t>
            </a:r>
            <a:r>
              <a:rPr lang="en-US" dirty="0" err="1" smtClean="0">
                <a:effectLst/>
              </a:rPr>
              <a:t>Oestrogen</a:t>
            </a:r>
            <a:r>
              <a:rPr lang="en-US" dirty="0" smtClean="0">
                <a:effectLst/>
              </a:rPr>
              <a:t> can also be generated by CYP19 acting on androstenedione to form </a:t>
            </a:r>
            <a:r>
              <a:rPr lang="en-US" b="1" dirty="0" err="1" smtClean="0">
                <a:effectLst/>
              </a:rPr>
              <a:t>oestrone</a:t>
            </a:r>
            <a:r>
              <a:rPr lang="en-US" b="1" dirty="0" smtClean="0">
                <a:effectLst/>
              </a:rPr>
              <a:t> </a:t>
            </a:r>
            <a:r>
              <a:rPr lang="en-US" dirty="0" smtClean="0">
                <a:effectLst/>
              </a:rPr>
              <a:t>that can be converted to </a:t>
            </a:r>
            <a:r>
              <a:rPr lang="en-US" dirty="0" err="1" smtClean="0">
                <a:effectLst/>
              </a:rPr>
              <a:t>oestradiol</a:t>
            </a:r>
            <a:r>
              <a:rPr lang="en-US" dirty="0" smtClean="0">
                <a:effectLst/>
              </a:rPr>
              <a:t> by </a:t>
            </a:r>
            <a:r>
              <a:rPr lang="en-US" b="1" dirty="0" smtClean="0">
                <a:effectLst/>
              </a:rPr>
              <a:t>HSD17B1</a:t>
            </a:r>
            <a:r>
              <a:rPr lang="en-US" dirty="0" smtClean="0">
                <a:effectLst/>
              </a:rPr>
              <a:t>. </a:t>
            </a:r>
            <a:r>
              <a:rPr lang="en-US" b="1" dirty="0" smtClean="0">
                <a:effectLst/>
              </a:rPr>
              <a:t>Progesterone </a:t>
            </a:r>
            <a:r>
              <a:rPr lang="en-US" dirty="0" smtClean="0">
                <a:effectLst/>
              </a:rPr>
              <a:t>biosynthesis is relatively straightforward. Removal of the cholesterol side chain generates </a:t>
            </a:r>
            <a:r>
              <a:rPr lang="en-US" b="1" dirty="0" err="1" smtClean="0">
                <a:effectLst/>
              </a:rPr>
              <a:t>pregnenolone</a:t>
            </a:r>
            <a:r>
              <a:rPr lang="en-US" dirty="0" smtClean="0">
                <a:effectLst/>
              </a:rPr>
              <a:t> in theca cells, which is converted to progesterone by HSD3B activity.</a:t>
            </a:r>
          </a:p>
          <a:p>
            <a:endParaRPr lang="it-IT" dirty="0"/>
          </a:p>
        </p:txBody>
      </p:sp>
      <p:sp>
        <p:nvSpPr>
          <p:cNvPr id="4" name="Segnaposto numero diapositiva 3"/>
          <p:cNvSpPr>
            <a:spLocks noGrp="1"/>
          </p:cNvSpPr>
          <p:nvPr>
            <p:ph type="sldNum" sz="quarter" idx="10"/>
          </p:nvPr>
        </p:nvSpPr>
        <p:spPr/>
        <p:txBody>
          <a:bodyPr/>
          <a:lstStyle/>
          <a:p>
            <a:fld id="{E7DCA596-CBE3-4C81-ABD0-BF3658DBDD63}" type="slidenum">
              <a:rPr lang="it-IT" smtClean="0"/>
              <a:t>27</a:t>
            </a:fld>
            <a:endParaRPr lang="it-IT"/>
          </a:p>
        </p:txBody>
      </p:sp>
    </p:spTree>
    <p:extLst>
      <p:ext uri="{BB962C8B-B14F-4D97-AF65-F5344CB8AC3E}">
        <p14:creationId xmlns:p14="http://schemas.microsoft.com/office/powerpoint/2010/main" val="993109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effectLst/>
              </a:rPr>
              <a:t>The two-cell biosynthesis of </a:t>
            </a:r>
            <a:r>
              <a:rPr lang="en-US" b="1" dirty="0" err="1" smtClean="0">
                <a:effectLst/>
              </a:rPr>
              <a:t>oestrogens</a:t>
            </a:r>
            <a:r>
              <a:rPr lang="en-US" dirty="0" smtClean="0">
                <a:effectLst/>
              </a:rPr>
              <a:t>. Luteinizing hormone (LH) stimulates its receptor on the theca </a:t>
            </a:r>
            <a:r>
              <a:rPr lang="en-US" dirty="0" err="1" smtClean="0">
                <a:effectLst/>
              </a:rPr>
              <a:t>interna</a:t>
            </a:r>
            <a:r>
              <a:rPr lang="en-US" dirty="0" smtClean="0">
                <a:effectLst/>
              </a:rPr>
              <a:t> cells and, via </a:t>
            </a:r>
            <a:r>
              <a:rPr lang="en-US" dirty="0" err="1" smtClean="0">
                <a:effectLst/>
              </a:rPr>
              <a:t>cAMP</a:t>
            </a:r>
            <a:r>
              <a:rPr lang="en-US" dirty="0" smtClean="0">
                <a:effectLst/>
              </a:rPr>
              <a:t>, leads to androstenedione and testosterone synthesis. These either pass into the local capillaries or cross the basement membrane into the adjacent granulosa cells. The granulosa cells are stimulated by follicle-stimulating hormone (FSH) to aromatize testosterone and androstenedione to </a:t>
            </a:r>
            <a:r>
              <a:rPr lang="en-US" dirty="0" err="1" smtClean="0">
                <a:effectLst/>
              </a:rPr>
              <a:t>oestradiol</a:t>
            </a:r>
            <a:r>
              <a:rPr lang="en-US" dirty="0" smtClean="0">
                <a:effectLst/>
              </a:rPr>
              <a:t> and </a:t>
            </a:r>
            <a:r>
              <a:rPr lang="en-US" dirty="0" err="1" smtClean="0">
                <a:effectLst/>
              </a:rPr>
              <a:t>oestrone</a:t>
            </a:r>
            <a:r>
              <a:rPr lang="en-US" dirty="0" smtClean="0">
                <a:effectLst/>
              </a:rPr>
              <a:t>, respectively, via the action of CYP19. These female hormones enter the circulation or pass into the antrum of the follicle and act on the oocyte. LH, luteinizing hormone; FSH, follicle-stimulating hormone.</a:t>
            </a:r>
          </a:p>
          <a:p>
            <a:endParaRPr lang="it-IT" dirty="0"/>
          </a:p>
        </p:txBody>
      </p:sp>
      <p:sp>
        <p:nvSpPr>
          <p:cNvPr id="4" name="Segnaposto numero diapositiva 3"/>
          <p:cNvSpPr>
            <a:spLocks noGrp="1"/>
          </p:cNvSpPr>
          <p:nvPr>
            <p:ph type="sldNum" sz="quarter" idx="10"/>
          </p:nvPr>
        </p:nvSpPr>
        <p:spPr/>
        <p:txBody>
          <a:bodyPr/>
          <a:lstStyle/>
          <a:p>
            <a:fld id="{E7DCA596-CBE3-4C81-ABD0-BF3658DBDD63}" type="slidenum">
              <a:rPr lang="it-IT" smtClean="0"/>
              <a:t>28</a:t>
            </a:fld>
            <a:endParaRPr lang="it-IT"/>
          </a:p>
        </p:txBody>
      </p:sp>
    </p:spTree>
    <p:extLst>
      <p:ext uri="{BB962C8B-B14F-4D97-AF65-F5344CB8AC3E}">
        <p14:creationId xmlns:p14="http://schemas.microsoft.com/office/powerpoint/2010/main" val="2777401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dirty="0" smtClean="0">
                <a:effectLst/>
              </a:rPr>
              <a:t>The </a:t>
            </a:r>
            <a:r>
              <a:rPr lang="it-IT" dirty="0" err="1" smtClean="0">
                <a:effectLst/>
              </a:rPr>
              <a:t>hypothalamic-anterior</a:t>
            </a:r>
            <a:r>
              <a:rPr lang="it-IT" dirty="0" smtClean="0">
                <a:effectLst/>
              </a:rPr>
              <a:t> </a:t>
            </a:r>
            <a:r>
              <a:rPr lang="it-IT" dirty="0" err="1" smtClean="0">
                <a:effectLst/>
              </a:rPr>
              <a:t>pituitary-ovarian</a:t>
            </a:r>
            <a:r>
              <a:rPr lang="it-IT" dirty="0" smtClean="0">
                <a:effectLst/>
              </a:rPr>
              <a:t> </a:t>
            </a:r>
            <a:r>
              <a:rPr lang="it-IT" dirty="0" err="1" smtClean="0">
                <a:effectLst/>
              </a:rPr>
              <a:t>axis</a:t>
            </a:r>
            <a:r>
              <a:rPr lang="it-IT" dirty="0" smtClean="0">
                <a:effectLst/>
              </a:rPr>
              <a:t>. Note the </a:t>
            </a:r>
            <a:r>
              <a:rPr lang="it-IT" dirty="0" err="1" smtClean="0">
                <a:effectLst/>
              </a:rPr>
              <a:t>variable</a:t>
            </a:r>
            <a:r>
              <a:rPr lang="it-IT" dirty="0" smtClean="0">
                <a:effectLst/>
              </a:rPr>
              <a:t> negative and positive feedback. PRL, </a:t>
            </a:r>
            <a:r>
              <a:rPr lang="it-IT" dirty="0" err="1" smtClean="0">
                <a:effectLst/>
              </a:rPr>
              <a:t>prolactin</a:t>
            </a:r>
            <a:r>
              <a:rPr lang="it-IT" dirty="0" smtClean="0">
                <a:effectLst/>
              </a:rPr>
              <a:t>; </a:t>
            </a:r>
            <a:r>
              <a:rPr lang="it-IT" dirty="0" err="1" smtClean="0">
                <a:effectLst/>
              </a:rPr>
              <a:t>GnRH</a:t>
            </a:r>
            <a:r>
              <a:rPr lang="it-IT" dirty="0" smtClean="0">
                <a:effectLst/>
              </a:rPr>
              <a:t>, </a:t>
            </a:r>
            <a:r>
              <a:rPr lang="it-IT" dirty="0" err="1" smtClean="0">
                <a:effectLst/>
              </a:rPr>
              <a:t>gonadotrophin-releasing</a:t>
            </a:r>
            <a:r>
              <a:rPr lang="it-IT" dirty="0" smtClean="0">
                <a:effectLst/>
              </a:rPr>
              <a:t> </a:t>
            </a:r>
            <a:r>
              <a:rPr lang="it-IT" dirty="0" err="1" smtClean="0">
                <a:effectLst/>
              </a:rPr>
              <a:t>hormone</a:t>
            </a:r>
            <a:r>
              <a:rPr lang="it-IT" dirty="0" smtClean="0">
                <a:effectLst/>
              </a:rPr>
              <a:t>; LH, </a:t>
            </a:r>
            <a:r>
              <a:rPr lang="it-IT" dirty="0" err="1" smtClean="0">
                <a:effectLst/>
              </a:rPr>
              <a:t>luteinizing</a:t>
            </a:r>
            <a:r>
              <a:rPr lang="it-IT" dirty="0" smtClean="0">
                <a:effectLst/>
              </a:rPr>
              <a:t> </a:t>
            </a:r>
            <a:r>
              <a:rPr lang="it-IT" dirty="0" err="1" smtClean="0">
                <a:effectLst/>
              </a:rPr>
              <a:t>hormone</a:t>
            </a:r>
            <a:r>
              <a:rPr lang="it-IT" dirty="0" smtClean="0">
                <a:effectLst/>
              </a:rPr>
              <a:t>; FSH, </a:t>
            </a:r>
            <a:r>
              <a:rPr lang="it-IT" dirty="0" err="1" smtClean="0">
                <a:effectLst/>
              </a:rPr>
              <a:t>follicle-stimulating</a:t>
            </a:r>
            <a:r>
              <a:rPr lang="it-IT" dirty="0" smtClean="0">
                <a:effectLst/>
              </a:rPr>
              <a:t> </a:t>
            </a:r>
            <a:r>
              <a:rPr lang="it-IT" dirty="0" err="1" smtClean="0">
                <a:effectLst/>
              </a:rPr>
              <a:t>hormone</a:t>
            </a:r>
            <a:r>
              <a:rPr lang="it-IT" dirty="0" smtClean="0">
                <a:effectLst/>
              </a:rPr>
              <a:t>.</a:t>
            </a:r>
          </a:p>
          <a:p>
            <a:endParaRPr lang="it-IT" dirty="0"/>
          </a:p>
        </p:txBody>
      </p:sp>
      <p:sp>
        <p:nvSpPr>
          <p:cNvPr id="4" name="Segnaposto numero diapositiva 3"/>
          <p:cNvSpPr>
            <a:spLocks noGrp="1"/>
          </p:cNvSpPr>
          <p:nvPr>
            <p:ph type="sldNum" sz="quarter" idx="10"/>
          </p:nvPr>
        </p:nvSpPr>
        <p:spPr/>
        <p:txBody>
          <a:bodyPr/>
          <a:lstStyle/>
          <a:p>
            <a:fld id="{E7DCA596-CBE3-4C81-ABD0-BF3658DBDD63}" type="slidenum">
              <a:rPr lang="it-IT" smtClean="0"/>
              <a:t>29</a:t>
            </a:fld>
            <a:endParaRPr lang="it-IT"/>
          </a:p>
        </p:txBody>
      </p:sp>
    </p:spTree>
    <p:extLst>
      <p:ext uri="{BB962C8B-B14F-4D97-AF65-F5344CB8AC3E}">
        <p14:creationId xmlns:p14="http://schemas.microsoft.com/office/powerpoint/2010/main" val="77127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smtClean="0"/>
              <a:t>Steroidogenetic</a:t>
            </a:r>
            <a:r>
              <a:rPr lang="it-IT" dirty="0" smtClean="0"/>
              <a:t> </a:t>
            </a:r>
            <a:r>
              <a:rPr lang="it-IT" dirty="0" err="1" smtClean="0"/>
              <a:t>pathways</a:t>
            </a:r>
            <a:r>
              <a:rPr lang="it-IT" dirty="0" smtClean="0"/>
              <a:t> and bi-</a:t>
            </a:r>
            <a:r>
              <a:rPr lang="it-IT" dirty="0" err="1" smtClean="0"/>
              <a:t>directional</a:t>
            </a:r>
            <a:r>
              <a:rPr lang="it-IT" dirty="0" smtClean="0"/>
              <a:t> cross-talk </a:t>
            </a:r>
            <a:r>
              <a:rPr lang="it-IT" dirty="0" err="1" smtClean="0"/>
              <a:t>between</a:t>
            </a:r>
            <a:r>
              <a:rPr lang="it-IT" dirty="0" smtClean="0"/>
              <a:t> </a:t>
            </a:r>
            <a:r>
              <a:rPr lang="it-IT" dirty="0" err="1" smtClean="0"/>
              <a:t>ovarian</a:t>
            </a:r>
            <a:r>
              <a:rPr lang="it-IT" dirty="0" smtClean="0"/>
              <a:t> </a:t>
            </a:r>
            <a:r>
              <a:rPr lang="it-IT" dirty="0" err="1" smtClean="0"/>
              <a:t>cells</a:t>
            </a:r>
            <a:r>
              <a:rPr lang="it-IT" dirty="0" smtClean="0"/>
              <a:t> for fine paracrine and </a:t>
            </a:r>
            <a:r>
              <a:rPr lang="it-IT" dirty="0" err="1" smtClean="0"/>
              <a:t>iuxtacrine</a:t>
            </a:r>
            <a:r>
              <a:rPr lang="it-IT" baseline="0" dirty="0" smtClean="0"/>
              <a:t> </a:t>
            </a:r>
            <a:r>
              <a:rPr lang="it-IT" dirty="0" smtClean="0"/>
              <a:t> </a:t>
            </a:r>
            <a:r>
              <a:rPr lang="it-IT" dirty="0" err="1" smtClean="0"/>
              <a:t>modulation</a:t>
            </a:r>
            <a:r>
              <a:rPr lang="it-IT" dirty="0" smtClean="0"/>
              <a:t> of </a:t>
            </a:r>
            <a:r>
              <a:rPr lang="it-IT" dirty="0" err="1" smtClean="0"/>
              <a:t>their</a:t>
            </a:r>
            <a:r>
              <a:rPr lang="it-IT" baseline="0" dirty="0" smtClean="0"/>
              <a:t> </a:t>
            </a:r>
            <a:r>
              <a:rPr lang="it-IT" baseline="0" dirty="0" err="1" smtClean="0"/>
              <a:t>function</a:t>
            </a:r>
            <a:endParaRPr lang="it-IT" dirty="0"/>
          </a:p>
        </p:txBody>
      </p:sp>
      <p:sp>
        <p:nvSpPr>
          <p:cNvPr id="4" name="Segnaposto numero diapositiva 3"/>
          <p:cNvSpPr>
            <a:spLocks noGrp="1"/>
          </p:cNvSpPr>
          <p:nvPr>
            <p:ph type="sldNum" sz="quarter" idx="10"/>
          </p:nvPr>
        </p:nvSpPr>
        <p:spPr/>
        <p:txBody>
          <a:bodyPr/>
          <a:lstStyle/>
          <a:p>
            <a:fld id="{E7DCA596-CBE3-4C81-ABD0-BF3658DBDD63}" type="slidenum">
              <a:rPr lang="it-IT" smtClean="0"/>
              <a:t>30</a:t>
            </a:fld>
            <a:endParaRPr lang="it-IT"/>
          </a:p>
        </p:txBody>
      </p:sp>
    </p:spTree>
    <p:extLst>
      <p:ext uri="{BB962C8B-B14F-4D97-AF65-F5344CB8AC3E}">
        <p14:creationId xmlns:p14="http://schemas.microsoft.com/office/powerpoint/2010/main" val="283187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If fertilization has occurred and a blastocyst has implanted (~day 20 of the menstrual cycle), the resulting embryonic trophoblast begins to secrete </a:t>
            </a:r>
            <a:r>
              <a:rPr lang="en-US" dirty="0" err="1" smtClean="0">
                <a:effectLst/>
              </a:rPr>
              <a:t>hCG</a:t>
            </a:r>
            <a:r>
              <a:rPr lang="en-US" dirty="0" smtClean="0">
                <a:effectLst/>
              </a:rPr>
              <a:t>, a glycoprotein hormone that acts like LH at the LH receptor. </a:t>
            </a:r>
            <a:r>
              <a:rPr lang="en-US" dirty="0" err="1" smtClean="0">
                <a:effectLst/>
              </a:rPr>
              <a:t>hCG</a:t>
            </a:r>
            <a:r>
              <a:rPr lang="en-US" dirty="0" smtClean="0">
                <a:effectLst/>
              </a:rPr>
              <a:t> maintains the corpus luteum and, in the face of continuing </a:t>
            </a:r>
            <a:r>
              <a:rPr lang="en-US" dirty="0" err="1" smtClean="0">
                <a:effectLst/>
              </a:rPr>
              <a:t>oestradiol</a:t>
            </a:r>
            <a:r>
              <a:rPr lang="en-US" dirty="0" smtClean="0">
                <a:effectLst/>
              </a:rPr>
              <a:t> and progesterone, menstruation is postponed.</a:t>
            </a:r>
          </a:p>
          <a:p>
            <a:endParaRPr lang="it-IT" dirty="0"/>
          </a:p>
        </p:txBody>
      </p:sp>
      <p:sp>
        <p:nvSpPr>
          <p:cNvPr id="4" name="Segnaposto numero diapositiva 3"/>
          <p:cNvSpPr>
            <a:spLocks noGrp="1"/>
          </p:cNvSpPr>
          <p:nvPr>
            <p:ph type="sldNum" sz="quarter" idx="10"/>
          </p:nvPr>
        </p:nvSpPr>
        <p:spPr/>
        <p:txBody>
          <a:bodyPr/>
          <a:lstStyle/>
          <a:p>
            <a:fld id="{E7DCA596-CBE3-4C81-ABD0-BF3658DBDD63}" type="slidenum">
              <a:rPr lang="it-IT" smtClean="0"/>
              <a:t>31</a:t>
            </a:fld>
            <a:endParaRPr lang="it-IT"/>
          </a:p>
        </p:txBody>
      </p:sp>
    </p:spTree>
    <p:extLst>
      <p:ext uri="{BB962C8B-B14F-4D97-AF65-F5344CB8AC3E}">
        <p14:creationId xmlns:p14="http://schemas.microsoft.com/office/powerpoint/2010/main" val="1030398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ltLang="it-IT" b="1" dirty="0" err="1" smtClean="0"/>
              <a:t>Diagnostic</a:t>
            </a:r>
            <a:r>
              <a:rPr lang="it-IT" altLang="it-IT" b="1" dirty="0" smtClean="0"/>
              <a:t> </a:t>
            </a:r>
            <a:r>
              <a:rPr lang="it-IT" altLang="it-IT" b="1" dirty="0" err="1" smtClean="0"/>
              <a:t>criteria</a:t>
            </a:r>
            <a:r>
              <a:rPr lang="it-IT" altLang="it-IT" b="1" dirty="0" smtClean="0"/>
              <a:t> and </a:t>
            </a:r>
            <a:r>
              <a:rPr lang="it-IT" altLang="it-IT" b="1" dirty="0" err="1" smtClean="0"/>
              <a:t>phenotypes</a:t>
            </a:r>
            <a:r>
              <a:rPr lang="it-IT" altLang="it-IT" b="1" dirty="0" smtClean="0"/>
              <a:t> of PCOS. </a:t>
            </a:r>
            <a:r>
              <a:rPr lang="it-IT" altLang="it-IT" dirty="0" err="1" smtClean="0"/>
              <a:t>Polycystic</a:t>
            </a:r>
            <a:r>
              <a:rPr lang="it-IT" altLang="it-IT" dirty="0" smtClean="0"/>
              <a:t> </a:t>
            </a:r>
            <a:r>
              <a:rPr lang="it-IT" altLang="it-IT" dirty="0" err="1" smtClean="0"/>
              <a:t>ovary</a:t>
            </a:r>
            <a:r>
              <a:rPr lang="it-IT" altLang="it-IT" dirty="0" smtClean="0"/>
              <a:t> </a:t>
            </a:r>
            <a:r>
              <a:rPr lang="it-IT" altLang="it-IT" dirty="0" err="1" smtClean="0"/>
              <a:t>syndrome</a:t>
            </a:r>
            <a:r>
              <a:rPr lang="it-IT" altLang="it-IT" dirty="0" smtClean="0"/>
              <a:t> (PCOS) </a:t>
            </a:r>
            <a:r>
              <a:rPr lang="it-IT" altLang="it-IT" dirty="0" err="1" smtClean="0"/>
              <a:t>is</a:t>
            </a:r>
            <a:r>
              <a:rPr lang="it-IT" altLang="it-IT" dirty="0" smtClean="0"/>
              <a:t> </a:t>
            </a:r>
            <a:r>
              <a:rPr lang="it-IT" altLang="it-IT" dirty="0" err="1" smtClean="0"/>
              <a:t>classified</a:t>
            </a:r>
            <a:r>
              <a:rPr lang="it-IT" altLang="it-IT" dirty="0" smtClean="0"/>
              <a:t> </a:t>
            </a:r>
            <a:r>
              <a:rPr lang="it-IT" altLang="it-IT" dirty="0" err="1" smtClean="0"/>
              <a:t>into</a:t>
            </a:r>
            <a:r>
              <a:rPr lang="it-IT" altLang="it-IT" dirty="0" smtClean="0"/>
              <a:t> </a:t>
            </a:r>
            <a:r>
              <a:rPr lang="it-IT" altLang="it-IT" dirty="0" err="1" smtClean="0"/>
              <a:t>four</a:t>
            </a:r>
            <a:r>
              <a:rPr lang="it-IT" altLang="it-IT" dirty="0" smtClean="0"/>
              <a:t> separate </a:t>
            </a:r>
            <a:r>
              <a:rPr lang="it-IT" altLang="it-IT" dirty="0" err="1" smtClean="0"/>
              <a:t>phenotypes</a:t>
            </a:r>
            <a:r>
              <a:rPr lang="it-IT" altLang="it-IT" dirty="0" smtClean="0"/>
              <a:t> (A–D), </a:t>
            </a:r>
            <a:r>
              <a:rPr lang="it-IT" altLang="it-IT" dirty="0" err="1" smtClean="0"/>
              <a:t>according</a:t>
            </a:r>
            <a:r>
              <a:rPr lang="it-IT" altLang="it-IT" dirty="0" smtClean="0"/>
              <a:t> to the </a:t>
            </a:r>
            <a:r>
              <a:rPr lang="it-IT" altLang="it-IT" dirty="0" err="1" smtClean="0"/>
              <a:t>presence</a:t>
            </a:r>
            <a:r>
              <a:rPr lang="it-IT" altLang="it-IT" dirty="0" smtClean="0"/>
              <a:t> or </a:t>
            </a:r>
            <a:r>
              <a:rPr lang="it-IT" altLang="it-IT" dirty="0" err="1" smtClean="0"/>
              <a:t>absence</a:t>
            </a:r>
            <a:r>
              <a:rPr lang="it-IT" altLang="it-IT" dirty="0" smtClean="0"/>
              <a:t> of </a:t>
            </a:r>
            <a:r>
              <a:rPr lang="it-IT" altLang="it-IT" dirty="0" err="1" smtClean="0"/>
              <a:t>three</a:t>
            </a:r>
            <a:r>
              <a:rPr lang="it-IT" altLang="it-IT" dirty="0" smtClean="0"/>
              <a:t> </a:t>
            </a:r>
            <a:r>
              <a:rPr lang="it-IT" altLang="it-IT" dirty="0" err="1" smtClean="0"/>
              <a:t>characteristics</a:t>
            </a:r>
            <a:r>
              <a:rPr lang="it-IT" altLang="it-IT" dirty="0" smtClean="0"/>
              <a:t>: hyperandrogenism (</a:t>
            </a:r>
            <a:r>
              <a:rPr lang="it-IT" altLang="it-IT" dirty="0" err="1" smtClean="0"/>
              <a:t>either</a:t>
            </a:r>
            <a:r>
              <a:rPr lang="it-IT" altLang="it-IT" dirty="0" smtClean="0"/>
              <a:t> </a:t>
            </a:r>
            <a:r>
              <a:rPr lang="it-IT" altLang="it-IT" dirty="0" err="1" smtClean="0"/>
              <a:t>biochemical</a:t>
            </a:r>
            <a:r>
              <a:rPr lang="it-IT" altLang="it-IT" dirty="0" smtClean="0"/>
              <a:t> or </a:t>
            </a:r>
            <a:r>
              <a:rPr lang="it-IT" altLang="it-IT" dirty="0" err="1" smtClean="0"/>
              <a:t>clinical</a:t>
            </a:r>
            <a:r>
              <a:rPr lang="it-IT" altLang="it-IT" dirty="0" smtClean="0"/>
              <a:t>), </a:t>
            </a:r>
            <a:r>
              <a:rPr lang="it-IT" altLang="it-IT" dirty="0" err="1" smtClean="0"/>
              <a:t>ovulatory</a:t>
            </a:r>
            <a:r>
              <a:rPr lang="it-IT" altLang="it-IT" dirty="0" smtClean="0"/>
              <a:t> </a:t>
            </a:r>
            <a:r>
              <a:rPr lang="it-IT" altLang="it-IT" dirty="0" err="1" smtClean="0"/>
              <a:t>dysfunction</a:t>
            </a:r>
            <a:r>
              <a:rPr lang="it-IT" altLang="it-IT" dirty="0" smtClean="0"/>
              <a:t> and </a:t>
            </a:r>
            <a:r>
              <a:rPr lang="it-IT" altLang="it-IT" dirty="0" err="1" smtClean="0"/>
              <a:t>polycystic</a:t>
            </a:r>
            <a:r>
              <a:rPr lang="it-IT" altLang="it-IT" dirty="0" smtClean="0"/>
              <a:t> </a:t>
            </a:r>
            <a:r>
              <a:rPr lang="it-IT" altLang="it-IT" dirty="0" err="1" smtClean="0"/>
              <a:t>ovarian</a:t>
            </a:r>
            <a:r>
              <a:rPr lang="it-IT" altLang="it-IT" dirty="0" smtClean="0"/>
              <a:t> </a:t>
            </a:r>
            <a:r>
              <a:rPr lang="it-IT" altLang="it-IT" dirty="0" err="1" smtClean="0"/>
              <a:t>morphology</a:t>
            </a:r>
            <a:r>
              <a:rPr lang="it-IT" altLang="it-IT" dirty="0" smtClean="0"/>
              <a:t>. </a:t>
            </a:r>
            <a:r>
              <a:rPr lang="it-IT" altLang="it-IT" dirty="0" err="1" smtClean="0"/>
              <a:t>Only</a:t>
            </a:r>
            <a:r>
              <a:rPr lang="it-IT" altLang="it-IT" dirty="0" smtClean="0"/>
              <a:t> </a:t>
            </a:r>
            <a:r>
              <a:rPr lang="it-IT" altLang="it-IT" dirty="0" err="1" smtClean="0"/>
              <a:t>phenotype</a:t>
            </a:r>
            <a:r>
              <a:rPr lang="it-IT" altLang="it-IT" dirty="0" smtClean="0"/>
              <a:t> A </a:t>
            </a:r>
            <a:r>
              <a:rPr lang="it-IT" altLang="it-IT" dirty="0" err="1" smtClean="0"/>
              <a:t>requires</a:t>
            </a:r>
            <a:r>
              <a:rPr lang="it-IT" altLang="it-IT" dirty="0" smtClean="0"/>
              <a:t> </a:t>
            </a:r>
            <a:r>
              <a:rPr lang="it-IT" altLang="it-IT" dirty="0" err="1" smtClean="0"/>
              <a:t>all</a:t>
            </a:r>
            <a:r>
              <a:rPr lang="it-IT" altLang="it-IT" dirty="0" smtClean="0"/>
              <a:t> </a:t>
            </a:r>
            <a:r>
              <a:rPr lang="it-IT" altLang="it-IT" dirty="0" err="1" smtClean="0"/>
              <a:t>three</a:t>
            </a:r>
            <a:r>
              <a:rPr lang="it-IT" altLang="it-IT" dirty="0" smtClean="0"/>
              <a:t> </a:t>
            </a:r>
            <a:r>
              <a:rPr lang="it-IT" altLang="it-IT" dirty="0" err="1" smtClean="0"/>
              <a:t>features</a:t>
            </a:r>
            <a:r>
              <a:rPr lang="it-IT" altLang="it-IT" dirty="0" smtClean="0"/>
              <a:t> of PCOS to be </a:t>
            </a:r>
            <a:r>
              <a:rPr lang="it-IT" altLang="it-IT" dirty="0" err="1" smtClean="0"/>
              <a:t>present</a:t>
            </a:r>
            <a:r>
              <a:rPr lang="it-IT" altLang="it-IT" dirty="0" smtClean="0"/>
              <a:t>. The </a:t>
            </a:r>
            <a:r>
              <a:rPr lang="it-IT" altLang="it-IT" dirty="0" err="1" smtClean="0"/>
              <a:t>various</a:t>
            </a:r>
            <a:r>
              <a:rPr lang="it-IT" altLang="it-IT" dirty="0" smtClean="0"/>
              <a:t> </a:t>
            </a:r>
            <a:r>
              <a:rPr lang="it-IT" altLang="it-IT" dirty="0" err="1" smtClean="0"/>
              <a:t>diagnostic</a:t>
            </a:r>
            <a:r>
              <a:rPr lang="it-IT" altLang="it-IT" dirty="0" smtClean="0"/>
              <a:t> </a:t>
            </a:r>
            <a:r>
              <a:rPr lang="it-IT" altLang="it-IT" dirty="0" err="1" smtClean="0"/>
              <a:t>criteria</a:t>
            </a:r>
            <a:r>
              <a:rPr lang="it-IT" altLang="it-IT" dirty="0" smtClean="0"/>
              <a:t> </a:t>
            </a:r>
            <a:r>
              <a:rPr lang="it-IT" altLang="it-IT" dirty="0" err="1" smtClean="0"/>
              <a:t>currently</a:t>
            </a:r>
            <a:r>
              <a:rPr lang="it-IT" altLang="it-IT" dirty="0" smtClean="0"/>
              <a:t> </a:t>
            </a:r>
            <a:r>
              <a:rPr lang="it-IT" altLang="it-IT" dirty="0" err="1" smtClean="0"/>
              <a:t>available</a:t>
            </a:r>
            <a:r>
              <a:rPr lang="it-IT" altLang="it-IT" dirty="0" smtClean="0"/>
              <a:t> for PCOS include a </a:t>
            </a:r>
            <a:r>
              <a:rPr lang="it-IT" altLang="it-IT" dirty="0" err="1" smtClean="0"/>
              <a:t>greater</a:t>
            </a:r>
            <a:r>
              <a:rPr lang="it-IT" altLang="it-IT" dirty="0" smtClean="0"/>
              <a:t> or </a:t>
            </a:r>
            <a:r>
              <a:rPr lang="it-IT" altLang="it-IT" dirty="0" err="1" smtClean="0"/>
              <a:t>fewer</a:t>
            </a:r>
            <a:r>
              <a:rPr lang="it-IT" altLang="it-IT" dirty="0" smtClean="0"/>
              <a:t> </a:t>
            </a:r>
            <a:r>
              <a:rPr lang="it-IT" altLang="it-IT" dirty="0" err="1" smtClean="0"/>
              <a:t>number</a:t>
            </a:r>
            <a:r>
              <a:rPr lang="it-IT" altLang="it-IT" dirty="0" smtClean="0"/>
              <a:t> of PCOS </a:t>
            </a:r>
            <a:r>
              <a:rPr lang="it-IT" altLang="it-IT" dirty="0" err="1" smtClean="0"/>
              <a:t>phenotypes</a:t>
            </a:r>
            <a:r>
              <a:rPr lang="it-IT" altLang="it-IT" dirty="0" smtClean="0"/>
              <a:t>. AE-PCOS, </a:t>
            </a:r>
            <a:r>
              <a:rPr lang="it-IT" altLang="it-IT" dirty="0" err="1" smtClean="0"/>
              <a:t>Androgen</a:t>
            </a:r>
            <a:r>
              <a:rPr lang="it-IT" altLang="it-IT" dirty="0" smtClean="0"/>
              <a:t> </a:t>
            </a:r>
            <a:r>
              <a:rPr lang="it-IT" altLang="it-IT" dirty="0" err="1" smtClean="0"/>
              <a:t>Excess</a:t>
            </a:r>
            <a:r>
              <a:rPr lang="it-IT" altLang="it-IT" dirty="0" smtClean="0"/>
              <a:t>-PCOS Society; NIH, National </a:t>
            </a:r>
            <a:r>
              <a:rPr lang="it-IT" altLang="it-IT" dirty="0" err="1" smtClean="0"/>
              <a:t>Institutes</a:t>
            </a:r>
            <a:r>
              <a:rPr lang="it-IT" altLang="it-IT" dirty="0" smtClean="0"/>
              <a:t> of </a:t>
            </a:r>
            <a:r>
              <a:rPr lang="it-IT" altLang="it-IT" dirty="0" err="1" smtClean="0"/>
              <a:t>Health</a:t>
            </a:r>
            <a:r>
              <a:rPr lang="it-IT" altLang="it-IT" dirty="0" smtClean="0"/>
              <a:t>. </a:t>
            </a:r>
            <a:endParaRPr lang="it-IT" dirty="0"/>
          </a:p>
        </p:txBody>
      </p:sp>
      <p:sp>
        <p:nvSpPr>
          <p:cNvPr id="4" name="Segnaposto numero diapositiva 3"/>
          <p:cNvSpPr>
            <a:spLocks noGrp="1"/>
          </p:cNvSpPr>
          <p:nvPr>
            <p:ph type="sldNum" sz="quarter" idx="10"/>
          </p:nvPr>
        </p:nvSpPr>
        <p:spPr/>
        <p:txBody>
          <a:bodyPr/>
          <a:lstStyle/>
          <a:p>
            <a:fld id="{E7DCA596-CBE3-4C81-ABD0-BF3658DBDD63}" type="slidenum">
              <a:rPr lang="it-IT" smtClean="0"/>
              <a:t>34</a:t>
            </a:fld>
            <a:endParaRPr lang="it-IT"/>
          </a:p>
        </p:txBody>
      </p:sp>
    </p:spTree>
    <p:extLst>
      <p:ext uri="{BB962C8B-B14F-4D97-AF65-F5344CB8AC3E}">
        <p14:creationId xmlns:p14="http://schemas.microsoft.com/office/powerpoint/2010/main" val="2514541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E7DCA596-CBE3-4C81-ABD0-BF3658DBDD63}" type="slidenum">
              <a:rPr lang="it-IT" smtClean="0"/>
              <a:t>36</a:t>
            </a:fld>
            <a:endParaRPr lang="it-IT"/>
          </a:p>
        </p:txBody>
      </p:sp>
    </p:spTree>
    <p:extLst>
      <p:ext uri="{BB962C8B-B14F-4D97-AF65-F5344CB8AC3E}">
        <p14:creationId xmlns:p14="http://schemas.microsoft.com/office/powerpoint/2010/main" val="2626092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89A4691F-8451-4682-96AF-A5D6CC5D565B}" type="datetimeFigureOut">
              <a:rPr lang="it-IT" smtClean="0"/>
              <a:t>07/12/2024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FB5F1A5-AF08-47EC-AF5C-9D3005BBF9C7}" type="slidenum">
              <a:rPr lang="it-IT" smtClean="0"/>
              <a:t>‹N›</a:t>
            </a:fld>
            <a:endParaRPr lang="it-IT"/>
          </a:p>
        </p:txBody>
      </p:sp>
    </p:spTree>
    <p:extLst>
      <p:ext uri="{BB962C8B-B14F-4D97-AF65-F5344CB8AC3E}">
        <p14:creationId xmlns:p14="http://schemas.microsoft.com/office/powerpoint/2010/main" val="445943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9A4691F-8451-4682-96AF-A5D6CC5D565B}" type="datetimeFigureOut">
              <a:rPr lang="it-IT" smtClean="0"/>
              <a:t>07/12/2024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FB5F1A5-AF08-47EC-AF5C-9D3005BBF9C7}" type="slidenum">
              <a:rPr lang="it-IT" smtClean="0"/>
              <a:t>‹N›</a:t>
            </a:fld>
            <a:endParaRPr lang="it-IT"/>
          </a:p>
        </p:txBody>
      </p:sp>
    </p:spTree>
    <p:extLst>
      <p:ext uri="{BB962C8B-B14F-4D97-AF65-F5344CB8AC3E}">
        <p14:creationId xmlns:p14="http://schemas.microsoft.com/office/powerpoint/2010/main" val="491462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Modifica gli stili del testo dello schema</a:t>
            </a:r>
          </a:p>
        </p:txBody>
      </p:sp>
      <p:sp>
        <p:nvSpPr>
          <p:cNvPr id="4" name="Segnaposto data 3"/>
          <p:cNvSpPr>
            <a:spLocks noGrp="1"/>
          </p:cNvSpPr>
          <p:nvPr>
            <p:ph type="dt" sz="half" idx="10"/>
          </p:nvPr>
        </p:nvSpPr>
        <p:spPr/>
        <p:txBody>
          <a:bodyPr/>
          <a:lstStyle/>
          <a:p>
            <a:fld id="{89A4691F-8451-4682-96AF-A5D6CC5D565B}" type="datetimeFigureOut">
              <a:rPr lang="it-IT" smtClean="0"/>
              <a:t>07/12/2024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FB5F1A5-AF08-47EC-AF5C-9D3005BBF9C7}" type="slidenum">
              <a:rPr lang="it-IT" smtClean="0"/>
              <a:t>‹N›</a:t>
            </a:fld>
            <a:endParaRPr lang="it-IT"/>
          </a:p>
        </p:txBody>
      </p:sp>
    </p:spTree>
    <p:extLst>
      <p:ext uri="{BB962C8B-B14F-4D97-AF65-F5344CB8AC3E}">
        <p14:creationId xmlns:p14="http://schemas.microsoft.com/office/powerpoint/2010/main" val="206545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89A4691F-8451-4682-96AF-A5D6CC5D565B}" type="datetimeFigureOut">
              <a:rPr lang="it-IT" smtClean="0"/>
              <a:t>07/12/2024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FB5F1A5-AF08-47EC-AF5C-9D3005BBF9C7}" type="slidenum">
              <a:rPr lang="it-IT" smtClean="0"/>
              <a:t>‹N›</a:t>
            </a:fld>
            <a:endParaRPr lang="it-IT"/>
          </a:p>
        </p:txBody>
      </p:sp>
    </p:spTree>
    <p:extLst>
      <p:ext uri="{BB962C8B-B14F-4D97-AF65-F5344CB8AC3E}">
        <p14:creationId xmlns:p14="http://schemas.microsoft.com/office/powerpoint/2010/main" val="2373161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89A4691F-8451-4682-96AF-A5D6CC5D565B}" type="datetimeFigureOut">
              <a:rPr lang="it-IT" smtClean="0"/>
              <a:t>07/12/2024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FB5F1A5-AF08-47EC-AF5C-9D3005BBF9C7}" type="slidenum">
              <a:rPr lang="it-IT" smtClean="0"/>
              <a:t>‹N›</a:t>
            </a:fld>
            <a:endParaRPr lang="it-IT"/>
          </a:p>
        </p:txBody>
      </p:sp>
    </p:spTree>
    <p:extLst>
      <p:ext uri="{BB962C8B-B14F-4D97-AF65-F5344CB8AC3E}">
        <p14:creationId xmlns:p14="http://schemas.microsoft.com/office/powerpoint/2010/main" val="152839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89A4691F-8451-4682-96AF-A5D6CC5D565B}" type="datetimeFigureOut">
              <a:rPr lang="it-IT" smtClean="0"/>
              <a:t>07/12/2024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9FB5F1A5-AF08-47EC-AF5C-9D3005BBF9C7}" type="slidenum">
              <a:rPr lang="it-IT" smtClean="0"/>
              <a:t>‹N›</a:t>
            </a:fld>
            <a:endParaRPr lang="it-IT"/>
          </a:p>
        </p:txBody>
      </p:sp>
    </p:spTree>
    <p:extLst>
      <p:ext uri="{BB962C8B-B14F-4D97-AF65-F5344CB8AC3E}">
        <p14:creationId xmlns:p14="http://schemas.microsoft.com/office/powerpoint/2010/main" val="614427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9A4691F-8451-4682-96AF-A5D6CC5D565B}" type="datetimeFigureOut">
              <a:rPr lang="it-IT" smtClean="0"/>
              <a:t>07/12/2024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9FB5F1A5-AF08-47EC-AF5C-9D3005BBF9C7}" type="slidenum">
              <a:rPr lang="it-IT" smtClean="0"/>
              <a:t>‹N›</a:t>
            </a:fld>
            <a:endParaRPr lang="it-IT"/>
          </a:p>
        </p:txBody>
      </p:sp>
    </p:spTree>
    <p:extLst>
      <p:ext uri="{BB962C8B-B14F-4D97-AF65-F5344CB8AC3E}">
        <p14:creationId xmlns:p14="http://schemas.microsoft.com/office/powerpoint/2010/main" val="249353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89A4691F-8451-4682-96AF-A5D6CC5D565B}" type="datetimeFigureOut">
              <a:rPr lang="it-IT" smtClean="0"/>
              <a:t>07/12/2024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FB5F1A5-AF08-47EC-AF5C-9D3005BBF9C7}" type="slidenum">
              <a:rPr lang="it-IT" smtClean="0"/>
              <a:t>‹N›</a:t>
            </a:fld>
            <a:endParaRPr lang="it-IT"/>
          </a:p>
        </p:txBody>
      </p:sp>
    </p:spTree>
    <p:extLst>
      <p:ext uri="{BB962C8B-B14F-4D97-AF65-F5344CB8AC3E}">
        <p14:creationId xmlns:p14="http://schemas.microsoft.com/office/powerpoint/2010/main" val="3918014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89A4691F-8451-4682-96AF-A5D6CC5D565B}" type="datetimeFigureOut">
              <a:rPr lang="it-IT" smtClean="0"/>
              <a:t>07/12/2024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FB5F1A5-AF08-47EC-AF5C-9D3005BBF9C7}" type="slidenum">
              <a:rPr lang="it-IT" smtClean="0"/>
              <a:t>‹N›</a:t>
            </a:fld>
            <a:endParaRPr lang="it-IT"/>
          </a:p>
        </p:txBody>
      </p:sp>
    </p:spTree>
    <p:extLst>
      <p:ext uri="{BB962C8B-B14F-4D97-AF65-F5344CB8AC3E}">
        <p14:creationId xmlns:p14="http://schemas.microsoft.com/office/powerpoint/2010/main" val="1371527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9A4691F-8451-4682-96AF-A5D6CC5D565B}" type="datetimeFigureOut">
              <a:rPr lang="it-IT" smtClean="0"/>
              <a:t>07/12/2024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FB5F1A5-AF08-47EC-AF5C-9D3005BBF9C7}" type="slidenum">
              <a:rPr lang="it-IT" smtClean="0"/>
              <a:t>‹N›</a:t>
            </a:fld>
            <a:endParaRPr lang="it-IT"/>
          </a:p>
        </p:txBody>
      </p:sp>
    </p:spTree>
    <p:extLst>
      <p:ext uri="{BB962C8B-B14F-4D97-AF65-F5344CB8AC3E}">
        <p14:creationId xmlns:p14="http://schemas.microsoft.com/office/powerpoint/2010/main" val="2200069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9A4691F-8451-4682-96AF-A5D6CC5D565B}" type="datetimeFigureOut">
              <a:rPr lang="it-IT" smtClean="0"/>
              <a:t>07/12/2024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FB5F1A5-AF08-47EC-AF5C-9D3005BBF9C7}" type="slidenum">
              <a:rPr lang="it-IT" smtClean="0"/>
              <a:t>‹N›</a:t>
            </a:fld>
            <a:endParaRPr lang="it-IT"/>
          </a:p>
        </p:txBody>
      </p:sp>
    </p:spTree>
    <p:extLst>
      <p:ext uri="{BB962C8B-B14F-4D97-AF65-F5344CB8AC3E}">
        <p14:creationId xmlns:p14="http://schemas.microsoft.com/office/powerpoint/2010/main" val="1913077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A4691F-8451-4682-96AF-A5D6CC5D565B}" type="datetimeFigureOut">
              <a:rPr lang="it-IT" smtClean="0"/>
              <a:t>07/12/2024</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B5F1A5-AF08-47EC-AF5C-9D3005BBF9C7}" type="slidenum">
              <a:rPr lang="it-IT" smtClean="0"/>
              <a:t>‹N›</a:t>
            </a:fld>
            <a:endParaRPr lang="it-IT"/>
          </a:p>
        </p:txBody>
      </p:sp>
    </p:spTree>
    <p:extLst>
      <p:ext uri="{BB962C8B-B14F-4D97-AF65-F5344CB8AC3E}">
        <p14:creationId xmlns:p14="http://schemas.microsoft.com/office/powerpoint/2010/main" val="13815516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2.emf"/><Relationship Id="rId5" Type="http://schemas.openxmlformats.org/officeDocument/2006/relationships/image" Target="../media/image31.jpeg"/><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802981" y="4390652"/>
            <a:ext cx="4608633" cy="1846659"/>
          </a:xfrm>
          <a:prstGeom prst="rect">
            <a:avLst/>
          </a:prstGeom>
          <a:noFill/>
        </p:spPr>
        <p:txBody>
          <a:bodyPr wrap="none">
            <a:spAutoFit/>
          </a:bodyPr>
          <a:lstStyle/>
          <a:p>
            <a:pPr algn="ctr" eaLnBrk="1" hangingPunct="1">
              <a:defRPr/>
            </a:pPr>
            <a:r>
              <a:rPr lang="it-IT" sz="2000" b="1" dirty="0">
                <a:solidFill>
                  <a:schemeClr val="accent5">
                    <a:lumMod val="25000"/>
                  </a:schemeClr>
                </a:solidFill>
              </a:rPr>
              <a:t>Costanzo Giulio Moretti</a:t>
            </a:r>
          </a:p>
          <a:p>
            <a:pPr algn="ctr" eaLnBrk="1" hangingPunct="1">
              <a:defRPr/>
            </a:pPr>
            <a:r>
              <a:rPr lang="it-IT" sz="2000" dirty="0" smtClean="0">
                <a:solidFill>
                  <a:schemeClr val="accent5">
                    <a:lumMod val="25000"/>
                  </a:schemeClr>
                </a:solidFill>
              </a:rPr>
              <a:t>Unit of Endocrinology</a:t>
            </a:r>
            <a:endParaRPr lang="it-IT" sz="2000" dirty="0">
              <a:solidFill>
                <a:schemeClr val="accent5">
                  <a:lumMod val="25000"/>
                </a:schemeClr>
              </a:solidFill>
            </a:endParaRPr>
          </a:p>
          <a:p>
            <a:pPr algn="ctr" eaLnBrk="1" hangingPunct="1">
              <a:defRPr/>
            </a:pPr>
            <a:r>
              <a:rPr lang="it-IT" sz="2000" dirty="0">
                <a:solidFill>
                  <a:schemeClr val="accent5">
                    <a:lumMod val="25000"/>
                  </a:schemeClr>
                </a:solidFill>
              </a:rPr>
              <a:t>Università di Roma </a:t>
            </a:r>
            <a:r>
              <a:rPr lang="it-IT" sz="2000" dirty="0" err="1">
                <a:solidFill>
                  <a:schemeClr val="accent5">
                    <a:lumMod val="25000"/>
                  </a:schemeClr>
                </a:solidFill>
              </a:rPr>
              <a:t>TorVergata</a:t>
            </a:r>
            <a:endParaRPr lang="it-IT" sz="2000" dirty="0">
              <a:solidFill>
                <a:schemeClr val="accent5">
                  <a:lumMod val="25000"/>
                </a:schemeClr>
              </a:solidFill>
            </a:endParaRPr>
          </a:p>
          <a:p>
            <a:pPr algn="ctr" eaLnBrk="1" hangingPunct="1">
              <a:defRPr/>
            </a:pPr>
            <a:r>
              <a:rPr lang="it-IT" sz="2000" dirty="0" smtClean="0">
                <a:solidFill>
                  <a:schemeClr val="accent5">
                    <a:lumMod val="25000"/>
                  </a:schemeClr>
                </a:solidFill>
              </a:rPr>
              <a:t>St John </a:t>
            </a:r>
            <a:r>
              <a:rPr lang="it-IT" sz="2000" dirty="0" err="1" smtClean="0">
                <a:solidFill>
                  <a:schemeClr val="accent5">
                    <a:lumMod val="25000"/>
                  </a:schemeClr>
                </a:solidFill>
              </a:rPr>
              <a:t>Calibita</a:t>
            </a:r>
            <a:r>
              <a:rPr lang="it-IT" sz="2000" dirty="0" smtClean="0">
                <a:solidFill>
                  <a:schemeClr val="accent5">
                    <a:lumMod val="25000"/>
                  </a:schemeClr>
                </a:solidFill>
              </a:rPr>
              <a:t> Hospital </a:t>
            </a:r>
            <a:r>
              <a:rPr lang="it-IT" sz="2000" dirty="0" err="1" smtClean="0">
                <a:solidFill>
                  <a:schemeClr val="accent5">
                    <a:lumMod val="25000"/>
                  </a:schemeClr>
                </a:solidFill>
              </a:rPr>
              <a:t>Tiber</a:t>
            </a:r>
            <a:r>
              <a:rPr lang="it-IT" sz="2000" dirty="0" smtClean="0">
                <a:solidFill>
                  <a:schemeClr val="accent5">
                    <a:lumMod val="25000"/>
                  </a:schemeClr>
                </a:solidFill>
              </a:rPr>
              <a:t> Island Rome</a:t>
            </a:r>
            <a:endParaRPr lang="it-IT" sz="2000" dirty="0">
              <a:solidFill>
                <a:schemeClr val="accent5">
                  <a:lumMod val="25000"/>
                </a:schemeClr>
              </a:solidFill>
            </a:endParaRPr>
          </a:p>
          <a:p>
            <a:pPr algn="ctr" eaLnBrk="1" hangingPunct="1">
              <a:defRPr/>
            </a:pPr>
            <a:r>
              <a:rPr lang="it-IT" sz="2000" b="1" dirty="0" err="1" smtClean="0">
                <a:solidFill>
                  <a:schemeClr val="accent5">
                    <a:lumMod val="25000"/>
                  </a:schemeClr>
                </a:solidFill>
              </a:rPr>
              <a:t>Section</a:t>
            </a:r>
            <a:r>
              <a:rPr lang="it-IT" sz="2000" b="1" dirty="0" smtClean="0">
                <a:solidFill>
                  <a:schemeClr val="accent5">
                    <a:lumMod val="25000"/>
                  </a:schemeClr>
                </a:solidFill>
              </a:rPr>
              <a:t> of Reproductive Endocrinology</a:t>
            </a:r>
            <a:endParaRPr lang="it-IT" sz="2000" b="1" dirty="0">
              <a:solidFill>
                <a:schemeClr val="accent5">
                  <a:lumMod val="25000"/>
                </a:schemeClr>
              </a:solidFill>
            </a:endParaRPr>
          </a:p>
          <a:p>
            <a:pPr algn="ctr" eaLnBrk="1" hangingPunct="1">
              <a:defRPr/>
            </a:pPr>
            <a:endParaRPr lang="it-IT" sz="1400" b="1" dirty="0">
              <a:solidFill>
                <a:schemeClr val="tx2">
                  <a:lumMod val="85000"/>
                  <a:lumOff val="15000"/>
                </a:schemeClr>
              </a:solidFill>
            </a:endParaRPr>
          </a:p>
        </p:txBody>
      </p:sp>
      <p:sp>
        <p:nvSpPr>
          <p:cNvPr id="5" name="Rectangle 3"/>
          <p:cNvSpPr>
            <a:spLocks noChangeArrowheads="1"/>
          </p:cNvSpPr>
          <p:nvPr/>
        </p:nvSpPr>
        <p:spPr bwMode="auto">
          <a:xfrm>
            <a:off x="3154547" y="2770361"/>
            <a:ext cx="5905500" cy="1400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it-IT" sz="4400" b="1" dirty="0" err="1" smtClean="0">
                <a:solidFill>
                  <a:schemeClr val="accent1">
                    <a:lumMod val="75000"/>
                  </a:schemeClr>
                </a:solidFill>
                <a:latin typeface="Berlin Sans FB Demi" panose="020E0802020502020306" pitchFamily="34" charset="0"/>
              </a:rPr>
              <a:t>Physical</a:t>
            </a:r>
            <a:r>
              <a:rPr lang="it-IT" altLang="it-IT" sz="4400" b="1" dirty="0" smtClean="0">
                <a:solidFill>
                  <a:schemeClr val="accent1">
                    <a:lumMod val="75000"/>
                  </a:schemeClr>
                </a:solidFill>
                <a:latin typeface="Berlin Sans FB Demi" panose="020E0802020502020306" pitchFamily="34" charset="0"/>
              </a:rPr>
              <a:t> Activity and </a:t>
            </a:r>
            <a:r>
              <a:rPr lang="it-IT" altLang="it-IT" sz="4400" b="1" dirty="0" err="1" smtClean="0">
                <a:solidFill>
                  <a:schemeClr val="accent1">
                    <a:lumMod val="75000"/>
                  </a:schemeClr>
                </a:solidFill>
                <a:latin typeface="Berlin Sans FB Demi" panose="020E0802020502020306" pitchFamily="34" charset="0"/>
              </a:rPr>
              <a:t>Health</a:t>
            </a:r>
            <a:r>
              <a:rPr lang="it-IT" altLang="it-IT" sz="4400" b="1" dirty="0" smtClean="0">
                <a:solidFill>
                  <a:schemeClr val="accent1">
                    <a:lumMod val="75000"/>
                  </a:schemeClr>
                </a:solidFill>
                <a:latin typeface="Berlin Sans FB Demi" panose="020E0802020502020306" pitchFamily="34" charset="0"/>
              </a:rPr>
              <a:t> Promotion</a:t>
            </a:r>
            <a:endParaRPr lang="it-IT" altLang="it-IT" sz="4400" b="1" dirty="0">
              <a:solidFill>
                <a:schemeClr val="accent1">
                  <a:lumMod val="75000"/>
                </a:schemeClr>
              </a:solidFill>
              <a:latin typeface="Berlin Sans FB Demi" panose="020E0802020502020306" pitchFamily="34" charset="0"/>
            </a:endParaRPr>
          </a:p>
        </p:txBody>
      </p:sp>
      <p:pic>
        <p:nvPicPr>
          <p:cNvPr id="6" name="Picture 12" descr="C:\Users\CM\Desktop\da desktop\logo T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1935" y="254928"/>
            <a:ext cx="199072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2532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1123950" y="2770361"/>
            <a:ext cx="10058400" cy="1400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it-IT" sz="4400" b="1" dirty="0" err="1" smtClean="0">
                <a:solidFill>
                  <a:schemeClr val="accent1">
                    <a:lumMod val="75000"/>
                  </a:schemeClr>
                </a:solidFill>
                <a:latin typeface="Berlin Sans FB Demi" panose="020E0802020502020306" pitchFamily="34" charset="0"/>
              </a:rPr>
              <a:t>Lesson</a:t>
            </a:r>
            <a:r>
              <a:rPr lang="it-IT" altLang="it-IT" sz="4400" b="1" dirty="0" smtClean="0">
                <a:solidFill>
                  <a:schemeClr val="accent1">
                    <a:lumMod val="75000"/>
                  </a:schemeClr>
                </a:solidFill>
                <a:latin typeface="Berlin Sans FB Demi" panose="020E0802020502020306" pitchFamily="34" charset="0"/>
              </a:rPr>
              <a:t> 4</a:t>
            </a:r>
          </a:p>
          <a:p>
            <a:pPr algn="ctr" eaLnBrk="1" hangingPunct="1">
              <a:spcBef>
                <a:spcPct val="0"/>
              </a:spcBef>
              <a:buFontTx/>
              <a:buNone/>
            </a:pPr>
            <a:r>
              <a:rPr lang="it-IT" altLang="it-IT" sz="4400" b="1" dirty="0" smtClean="0">
                <a:solidFill>
                  <a:schemeClr val="accent2">
                    <a:lumMod val="75000"/>
                  </a:schemeClr>
                </a:solidFill>
                <a:latin typeface="Berlin Sans FB Demi" panose="020E0802020502020306" pitchFamily="34" charset="0"/>
              </a:rPr>
              <a:t>Reproductive Endocrinology</a:t>
            </a:r>
            <a:endParaRPr lang="it-IT" altLang="it-IT" sz="4400" b="1" dirty="0">
              <a:solidFill>
                <a:schemeClr val="accent2">
                  <a:lumMod val="75000"/>
                </a:schemeClr>
              </a:solidFill>
              <a:latin typeface="Berlin Sans FB Demi" panose="020E0802020502020306" pitchFamily="34" charset="0"/>
            </a:endParaRPr>
          </a:p>
        </p:txBody>
      </p:sp>
    </p:spTree>
    <p:extLst>
      <p:ext uri="{BB962C8B-B14F-4D97-AF65-F5344CB8AC3E}">
        <p14:creationId xmlns:p14="http://schemas.microsoft.com/office/powerpoint/2010/main" val="4063406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870075" y="2933700"/>
            <a:ext cx="8353425" cy="646113"/>
          </a:xfrm>
          <a:prstGeom prst="rect">
            <a:avLst/>
          </a:prstGeom>
          <a:noFill/>
        </p:spPr>
        <p:txBody>
          <a:bodyPr>
            <a:spAutoFit/>
          </a:bodyPr>
          <a:lstStyle/>
          <a:p>
            <a:pPr algn="ctr">
              <a:defRPr/>
            </a:pPr>
            <a:r>
              <a:rPr lang="it-IT" sz="3600" b="1" dirty="0">
                <a:solidFill>
                  <a:schemeClr val="accent2">
                    <a:lumMod val="50000"/>
                  </a:schemeClr>
                </a:solidFill>
                <a:latin typeface="Ebrima" panose="02000000000000000000" pitchFamily="2" charset="0"/>
                <a:ea typeface="Ebrima" panose="02000000000000000000" pitchFamily="2" charset="0"/>
                <a:cs typeface="Ebrima" panose="02000000000000000000" pitchFamily="2" charset="0"/>
              </a:rPr>
              <a:t>https://www.endocrinologiamoretti.it</a:t>
            </a:r>
            <a:endParaRPr lang="it-IT" sz="3600" dirty="0">
              <a:solidFill>
                <a:schemeClr val="accent2">
                  <a:lumMod val="50000"/>
                </a:schemeClr>
              </a:solidFill>
            </a:endParaRPr>
          </a:p>
        </p:txBody>
      </p:sp>
    </p:spTree>
    <p:extLst>
      <p:ext uri="{BB962C8B-B14F-4D97-AF65-F5344CB8AC3E}">
        <p14:creationId xmlns:p14="http://schemas.microsoft.com/office/powerpoint/2010/main" val="3635270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2" descr="http://coursewareobjects.elsevier.com/objects/elr/ExpertConsult/williamsendo.com11e/IC/images/0070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7339" y="199345"/>
            <a:ext cx="4994275" cy="621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115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a 2"/>
          <p:cNvGraphicFramePr>
            <a:graphicFrameLocks noGrp="1"/>
          </p:cNvGraphicFramePr>
          <p:nvPr>
            <p:extLst>
              <p:ext uri="{D42A27DB-BD31-4B8C-83A1-F6EECF244321}">
                <p14:modId xmlns:p14="http://schemas.microsoft.com/office/powerpoint/2010/main" val="2749584404"/>
              </p:ext>
            </p:extLst>
          </p:nvPr>
        </p:nvGraphicFramePr>
        <p:xfrm>
          <a:off x="150836" y="1085427"/>
          <a:ext cx="11859065" cy="5486400"/>
        </p:xfrm>
        <a:graphic>
          <a:graphicData uri="http://schemas.openxmlformats.org/drawingml/2006/table">
            <a:tbl>
              <a:tblPr firstRow="1" bandRow="1">
                <a:tableStyleId>{5C22544A-7EE6-4342-B048-85BDC9FD1C3A}</a:tableStyleId>
              </a:tblPr>
              <a:tblGrid>
                <a:gridCol w="2371813">
                  <a:extLst>
                    <a:ext uri="{9D8B030D-6E8A-4147-A177-3AD203B41FA5}">
                      <a16:colId xmlns:a16="http://schemas.microsoft.com/office/drawing/2014/main" val="2595248184"/>
                    </a:ext>
                  </a:extLst>
                </a:gridCol>
                <a:gridCol w="2371813">
                  <a:extLst>
                    <a:ext uri="{9D8B030D-6E8A-4147-A177-3AD203B41FA5}">
                      <a16:colId xmlns:a16="http://schemas.microsoft.com/office/drawing/2014/main" val="2945528751"/>
                    </a:ext>
                  </a:extLst>
                </a:gridCol>
                <a:gridCol w="2371813">
                  <a:extLst>
                    <a:ext uri="{9D8B030D-6E8A-4147-A177-3AD203B41FA5}">
                      <a16:colId xmlns:a16="http://schemas.microsoft.com/office/drawing/2014/main" val="621380630"/>
                    </a:ext>
                  </a:extLst>
                </a:gridCol>
                <a:gridCol w="2371813">
                  <a:extLst>
                    <a:ext uri="{9D8B030D-6E8A-4147-A177-3AD203B41FA5}">
                      <a16:colId xmlns:a16="http://schemas.microsoft.com/office/drawing/2014/main" val="3059433435"/>
                    </a:ext>
                  </a:extLst>
                </a:gridCol>
                <a:gridCol w="2371813">
                  <a:extLst>
                    <a:ext uri="{9D8B030D-6E8A-4147-A177-3AD203B41FA5}">
                      <a16:colId xmlns:a16="http://schemas.microsoft.com/office/drawing/2014/main" val="370668980"/>
                    </a:ext>
                  </a:extLst>
                </a:gridCol>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dirty="0" err="1" smtClean="0">
                          <a:effectLst/>
                        </a:rPr>
                        <a:t>Anterior</a:t>
                      </a:r>
                      <a:r>
                        <a:rPr lang="it-IT" dirty="0" smtClean="0">
                          <a:effectLst/>
                        </a:rPr>
                        <a:t> </a:t>
                      </a:r>
                      <a:r>
                        <a:rPr lang="it-IT" dirty="0" err="1" smtClean="0">
                          <a:effectLst/>
                        </a:rPr>
                        <a:t>pituitary</a:t>
                      </a:r>
                      <a:r>
                        <a:rPr lang="it-IT" dirty="0" smtClean="0">
                          <a:effectLst/>
                        </a:rPr>
                        <a:t> </a:t>
                      </a:r>
                      <a:r>
                        <a:rPr lang="it-IT" dirty="0" err="1" smtClean="0">
                          <a:effectLst/>
                        </a:rPr>
                        <a:t>cell</a:t>
                      </a:r>
                      <a:r>
                        <a:rPr lang="it-IT" dirty="0" smtClean="0">
                          <a:effectLst/>
                        </a:rPr>
                        <a:t> </a:t>
                      </a:r>
                      <a:r>
                        <a:rPr lang="it-IT" dirty="0" err="1" smtClean="0">
                          <a:effectLst/>
                        </a:rPr>
                        <a:t>type</a:t>
                      </a:r>
                      <a:endParaRPr lang="it-IT"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dirty="0" err="1" smtClean="0">
                          <a:effectLst/>
                        </a:rPr>
                        <a:t>Hormone</a:t>
                      </a:r>
                      <a:r>
                        <a:rPr lang="it-IT" dirty="0" smtClean="0">
                          <a:effectLst/>
                        </a:rPr>
                        <a:t> </a:t>
                      </a:r>
                      <a:r>
                        <a:rPr lang="it-IT" dirty="0" err="1" smtClean="0">
                          <a:effectLst/>
                        </a:rPr>
                        <a:t>secreted</a:t>
                      </a:r>
                      <a:endParaRPr lang="it-IT" dirty="0" smtClean="0">
                        <a:effectLst/>
                      </a:endParaRPr>
                    </a:p>
                    <a:p>
                      <a:pPr algn="ctr"/>
                      <a:endParaRPr lang="it-IT" dirty="0"/>
                    </a:p>
                  </a:txBody>
                  <a:tcPr/>
                </a:tc>
                <a:tc>
                  <a:txBody>
                    <a:bodyPr/>
                    <a:lstStyle/>
                    <a:p>
                      <a:pPr marL="0" marR="0" algn="ctr">
                        <a:spcBef>
                          <a:spcPts val="0"/>
                        </a:spcBef>
                        <a:spcAft>
                          <a:spcPts val="0"/>
                        </a:spcAft>
                      </a:pPr>
                      <a:r>
                        <a:rPr lang="en-US" dirty="0" smtClean="0">
                          <a:effectLst/>
                        </a:rPr>
                        <a:t>Size (number of amino acids)</a:t>
                      </a:r>
                      <a:endParaRPr lang="en-US" dirty="0">
                        <a:effectLst/>
                      </a:endParaRPr>
                    </a:p>
                  </a:txBody>
                  <a:tcPr/>
                </a:tc>
                <a:tc>
                  <a:txBody>
                    <a:bodyPr/>
                    <a:lstStyle/>
                    <a:p>
                      <a:pPr marL="0" marR="0" algn="ctr">
                        <a:spcBef>
                          <a:spcPts val="0"/>
                        </a:spcBef>
                        <a:spcAft>
                          <a:spcPts val="0"/>
                        </a:spcAft>
                      </a:pPr>
                      <a:r>
                        <a:rPr lang="en-US" dirty="0" smtClean="0">
                          <a:effectLst/>
                        </a:rPr>
                        <a:t>Target organ</a:t>
                      </a:r>
                      <a:endParaRPr lang="en-US" dirty="0">
                        <a:effectLst/>
                      </a:endParaRPr>
                    </a:p>
                  </a:txBody>
                  <a:tcPr/>
                </a:tc>
                <a:tc>
                  <a:txBody>
                    <a:bodyPr/>
                    <a:lstStyle/>
                    <a:p>
                      <a:pPr marL="0" marR="0" algn="ctr">
                        <a:spcBef>
                          <a:spcPts val="0"/>
                        </a:spcBef>
                        <a:spcAft>
                          <a:spcPts val="0"/>
                        </a:spcAft>
                      </a:pPr>
                      <a:r>
                        <a:rPr lang="en-US" dirty="0" smtClean="0">
                          <a:effectLst/>
                        </a:rPr>
                        <a:t>Hypothalamic regulator (+ or − effect)</a:t>
                      </a:r>
                      <a:endParaRPr lang="en-US" dirty="0">
                        <a:effectLst/>
                      </a:endParaRPr>
                    </a:p>
                  </a:txBody>
                  <a:tcPr/>
                </a:tc>
                <a:extLst>
                  <a:ext uri="{0D108BD9-81ED-4DB2-BD59-A6C34878D82A}">
                    <a16:rowId xmlns:a16="http://schemas.microsoft.com/office/drawing/2014/main" val="1229824905"/>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it-IT" b="1" dirty="0" smtClean="0">
                        <a:effectLst/>
                      </a:endParaRPr>
                    </a:p>
                    <a:p>
                      <a:pPr marL="0" marR="0" indent="0" algn="ctr" defTabSz="914400" rtl="0" eaLnBrk="1" fontAlgn="auto" latinLnBrk="0" hangingPunct="1">
                        <a:lnSpc>
                          <a:spcPct val="100000"/>
                        </a:lnSpc>
                        <a:spcBef>
                          <a:spcPts val="0"/>
                        </a:spcBef>
                        <a:spcAft>
                          <a:spcPts val="0"/>
                        </a:spcAft>
                        <a:buClrTx/>
                        <a:buSzTx/>
                        <a:buFontTx/>
                        <a:buNone/>
                        <a:tabLst/>
                        <a:defRPr/>
                      </a:pPr>
                      <a:r>
                        <a:rPr lang="it-IT" b="1" dirty="0" err="1" smtClean="0">
                          <a:effectLst/>
                        </a:rPr>
                        <a:t>Somatotroph</a:t>
                      </a:r>
                      <a:endParaRPr lang="it-IT" b="1" dirty="0"/>
                    </a:p>
                  </a:txBody>
                  <a:tcPr/>
                </a:tc>
                <a:tc>
                  <a:txBody>
                    <a:bodyPr/>
                    <a:lstStyle/>
                    <a:p>
                      <a:pPr algn="ctr"/>
                      <a:endParaRPr lang="it-IT" b="1" dirty="0" smtClean="0">
                        <a:effectLst/>
                      </a:endParaRPr>
                    </a:p>
                    <a:p>
                      <a:pPr algn="ctr"/>
                      <a:r>
                        <a:rPr lang="it-IT" b="1" dirty="0" err="1" smtClean="0">
                          <a:effectLst/>
                        </a:rPr>
                        <a:t>Growth</a:t>
                      </a:r>
                      <a:r>
                        <a:rPr lang="it-IT" b="1" dirty="0" smtClean="0">
                          <a:effectLst/>
                        </a:rPr>
                        <a:t> </a:t>
                      </a:r>
                      <a:r>
                        <a:rPr lang="it-IT" b="1" dirty="0" err="1" smtClean="0">
                          <a:effectLst/>
                        </a:rPr>
                        <a:t>hormone</a:t>
                      </a:r>
                      <a:r>
                        <a:rPr lang="it-IT" b="1" dirty="0" smtClean="0">
                          <a:effectLst/>
                        </a:rPr>
                        <a:t> (GH) </a:t>
                      </a:r>
                      <a:endParaRPr lang="it-IT" b="1" dirty="0"/>
                    </a:p>
                  </a:txBody>
                  <a:tcPr/>
                </a:tc>
                <a:tc>
                  <a:txBody>
                    <a:bodyPr/>
                    <a:lstStyle/>
                    <a:p>
                      <a:pPr algn="ctr"/>
                      <a:endParaRPr lang="it-IT" b="1" dirty="0" smtClean="0">
                        <a:effectLst/>
                      </a:endParaRPr>
                    </a:p>
                    <a:p>
                      <a:pPr algn="ctr"/>
                      <a:r>
                        <a:rPr lang="it-IT" b="1" dirty="0" smtClean="0">
                          <a:effectLst/>
                        </a:rPr>
                        <a:t>191 </a:t>
                      </a:r>
                      <a:endParaRPr lang="it-IT" b="1" dirty="0"/>
                    </a:p>
                  </a:txBody>
                  <a:tcPr/>
                </a:tc>
                <a:tc>
                  <a:txBody>
                    <a:bodyPr/>
                    <a:lstStyle/>
                    <a:p>
                      <a:pPr algn="ctr"/>
                      <a:endParaRPr lang="it-IT" b="1" dirty="0" smtClean="0">
                        <a:effectLst/>
                      </a:endParaRPr>
                    </a:p>
                    <a:p>
                      <a:pPr algn="ctr"/>
                      <a:r>
                        <a:rPr lang="it-IT" b="1" dirty="0" smtClean="0">
                          <a:effectLst/>
                        </a:rPr>
                        <a:t>Diverse</a:t>
                      </a:r>
                      <a:endParaRPr lang="it-IT"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b="1" dirty="0" smtClean="0">
                          <a:effectLst/>
                        </a:rPr>
                        <a:t>GH-</a:t>
                      </a:r>
                      <a:r>
                        <a:rPr lang="it-IT" b="1" dirty="0" err="1" smtClean="0">
                          <a:effectLst/>
                        </a:rPr>
                        <a:t>releasing</a:t>
                      </a:r>
                      <a:r>
                        <a:rPr lang="it-IT" b="1" dirty="0" smtClean="0">
                          <a:effectLst/>
                        </a:rPr>
                        <a:t> </a:t>
                      </a:r>
                      <a:r>
                        <a:rPr lang="it-IT" b="1" dirty="0" err="1" smtClean="0">
                          <a:effectLst/>
                        </a:rPr>
                        <a:t>hormone</a:t>
                      </a:r>
                      <a:r>
                        <a:rPr lang="it-IT" b="1" dirty="0" smtClean="0">
                          <a:effectLst/>
                        </a:rPr>
                        <a:t> (GHRH, +) and </a:t>
                      </a:r>
                      <a:r>
                        <a:rPr lang="it-IT" b="1" dirty="0" err="1" smtClean="0">
                          <a:effectLst/>
                        </a:rPr>
                        <a:t>Somatostatin</a:t>
                      </a:r>
                      <a:r>
                        <a:rPr lang="it-IT" b="1" dirty="0" smtClean="0">
                          <a:effectLst/>
                        </a:rPr>
                        <a:t> (SS, −)</a:t>
                      </a:r>
                      <a:endParaRPr lang="it-IT" b="1" dirty="0"/>
                    </a:p>
                  </a:txBody>
                  <a:tcPr/>
                </a:tc>
                <a:extLst>
                  <a:ext uri="{0D108BD9-81ED-4DB2-BD59-A6C34878D82A}">
                    <a16:rowId xmlns:a16="http://schemas.microsoft.com/office/drawing/2014/main" val="2222933365"/>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it-IT" b="1" dirty="0" smtClean="0">
                        <a:effectLst/>
                      </a:endParaRPr>
                    </a:p>
                    <a:p>
                      <a:pPr marL="0" marR="0" indent="0" algn="ctr" defTabSz="914400" rtl="0" eaLnBrk="1" fontAlgn="auto" latinLnBrk="0" hangingPunct="1">
                        <a:lnSpc>
                          <a:spcPct val="100000"/>
                        </a:lnSpc>
                        <a:spcBef>
                          <a:spcPts val="0"/>
                        </a:spcBef>
                        <a:spcAft>
                          <a:spcPts val="0"/>
                        </a:spcAft>
                        <a:buClrTx/>
                        <a:buSzTx/>
                        <a:buFontTx/>
                        <a:buNone/>
                        <a:tabLst/>
                        <a:defRPr/>
                      </a:pPr>
                      <a:r>
                        <a:rPr lang="it-IT" b="1" dirty="0" err="1" smtClean="0">
                          <a:effectLst/>
                        </a:rPr>
                        <a:t>Lactotroph</a:t>
                      </a:r>
                      <a:endParaRPr lang="it-IT" b="1" dirty="0"/>
                    </a:p>
                  </a:txBody>
                  <a:tcPr/>
                </a:tc>
                <a:tc>
                  <a:txBody>
                    <a:bodyPr/>
                    <a:lstStyle/>
                    <a:p>
                      <a:pPr algn="ctr"/>
                      <a:endParaRPr lang="it-IT" b="1" dirty="0" smtClean="0">
                        <a:effectLst/>
                      </a:endParaRPr>
                    </a:p>
                    <a:p>
                      <a:pPr algn="ctr"/>
                      <a:r>
                        <a:rPr lang="it-IT" b="1" dirty="0" err="1" smtClean="0">
                          <a:effectLst/>
                        </a:rPr>
                        <a:t>Prolactin</a:t>
                      </a:r>
                      <a:r>
                        <a:rPr lang="it-IT" b="1" dirty="0" smtClean="0">
                          <a:effectLst/>
                        </a:rPr>
                        <a:t> (PRL) </a:t>
                      </a:r>
                      <a:endParaRPr lang="it-IT" b="1" dirty="0"/>
                    </a:p>
                  </a:txBody>
                  <a:tcPr/>
                </a:tc>
                <a:tc>
                  <a:txBody>
                    <a:bodyPr/>
                    <a:lstStyle/>
                    <a:p>
                      <a:pPr algn="ctr"/>
                      <a:endParaRPr lang="it-IT" b="1" dirty="0" smtClean="0">
                        <a:effectLst/>
                      </a:endParaRPr>
                    </a:p>
                    <a:p>
                      <a:pPr algn="ctr"/>
                      <a:r>
                        <a:rPr lang="it-IT" b="1" dirty="0" smtClean="0">
                          <a:effectLst/>
                        </a:rPr>
                        <a:t>199 </a:t>
                      </a:r>
                      <a:endParaRPr lang="it-IT" b="1" dirty="0"/>
                    </a:p>
                  </a:txBody>
                  <a:tcPr/>
                </a:tc>
                <a:tc>
                  <a:txBody>
                    <a:bodyPr/>
                    <a:lstStyle/>
                    <a:p>
                      <a:pPr algn="ctr"/>
                      <a:endParaRPr lang="it-IT" b="1" dirty="0" smtClean="0">
                        <a:effectLst/>
                      </a:endParaRPr>
                    </a:p>
                    <a:p>
                      <a:pPr algn="ctr"/>
                      <a:r>
                        <a:rPr lang="it-IT" b="1" dirty="0" err="1" smtClean="0">
                          <a:effectLst/>
                        </a:rPr>
                        <a:t>Breast</a:t>
                      </a:r>
                      <a:r>
                        <a:rPr lang="it-IT" b="1" dirty="0" smtClean="0">
                          <a:effectLst/>
                        </a:rPr>
                        <a:t> </a:t>
                      </a:r>
                      <a:endParaRPr lang="it-IT"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b="1" dirty="0" smtClean="0">
                          <a:effectLst/>
                        </a:rPr>
                        <a:t>Dopamine (−) and </a:t>
                      </a:r>
                      <a:r>
                        <a:rPr lang="it-IT" b="1" dirty="0" err="1" smtClean="0">
                          <a:effectLst/>
                        </a:rPr>
                        <a:t>thyrotrophin-releasing</a:t>
                      </a:r>
                      <a:r>
                        <a:rPr lang="it-IT" b="1" dirty="0" smtClean="0">
                          <a:effectLst/>
                        </a:rPr>
                        <a:t> </a:t>
                      </a:r>
                      <a:r>
                        <a:rPr lang="it-IT" b="1" dirty="0" err="1" smtClean="0">
                          <a:effectLst/>
                        </a:rPr>
                        <a:t>hormone</a:t>
                      </a:r>
                      <a:r>
                        <a:rPr lang="it-IT" b="1" dirty="0" smtClean="0">
                          <a:effectLst/>
                        </a:rPr>
                        <a:t> (TRH, +)</a:t>
                      </a:r>
                      <a:endParaRPr lang="it-IT" b="1" dirty="0"/>
                    </a:p>
                  </a:txBody>
                  <a:tcPr/>
                </a:tc>
                <a:extLst>
                  <a:ext uri="{0D108BD9-81ED-4DB2-BD59-A6C34878D82A}">
                    <a16:rowId xmlns:a16="http://schemas.microsoft.com/office/drawing/2014/main" val="4018847962"/>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it-IT" b="1" dirty="0" smtClean="0">
                        <a:effectLst/>
                      </a:endParaRPr>
                    </a:p>
                    <a:p>
                      <a:pPr marL="0" marR="0" indent="0" algn="ctr" defTabSz="914400" rtl="0" eaLnBrk="1" fontAlgn="auto" latinLnBrk="0" hangingPunct="1">
                        <a:lnSpc>
                          <a:spcPct val="100000"/>
                        </a:lnSpc>
                        <a:spcBef>
                          <a:spcPts val="0"/>
                        </a:spcBef>
                        <a:spcAft>
                          <a:spcPts val="0"/>
                        </a:spcAft>
                        <a:buClrTx/>
                        <a:buSzTx/>
                        <a:buFontTx/>
                        <a:buNone/>
                        <a:tabLst/>
                        <a:defRPr/>
                      </a:pPr>
                      <a:r>
                        <a:rPr lang="it-IT" b="1" dirty="0" err="1" smtClean="0">
                          <a:effectLst/>
                        </a:rPr>
                        <a:t>Corticotroph</a:t>
                      </a:r>
                      <a:endParaRPr lang="it-IT" b="1" dirty="0"/>
                    </a:p>
                  </a:txBody>
                  <a:tcPr/>
                </a:tc>
                <a:tc>
                  <a:txBody>
                    <a:bodyPr/>
                    <a:lstStyle/>
                    <a:p>
                      <a:pPr algn="ctr"/>
                      <a:r>
                        <a:rPr lang="it-IT" b="1" dirty="0" err="1" smtClean="0">
                          <a:effectLst/>
                        </a:rPr>
                        <a:t>Adrenocorticotrophic</a:t>
                      </a:r>
                      <a:r>
                        <a:rPr lang="it-IT" b="1" dirty="0" smtClean="0">
                          <a:effectLst/>
                        </a:rPr>
                        <a:t> </a:t>
                      </a:r>
                      <a:r>
                        <a:rPr lang="it-IT" b="1" dirty="0" err="1" smtClean="0">
                          <a:effectLst/>
                        </a:rPr>
                        <a:t>hormone</a:t>
                      </a:r>
                      <a:r>
                        <a:rPr lang="it-IT" b="1" dirty="0" smtClean="0">
                          <a:effectLst/>
                        </a:rPr>
                        <a:t> (ACTH) </a:t>
                      </a:r>
                      <a:endParaRPr lang="it-IT" b="1" dirty="0"/>
                    </a:p>
                  </a:txBody>
                  <a:tcPr/>
                </a:tc>
                <a:tc>
                  <a:txBody>
                    <a:bodyPr/>
                    <a:lstStyle/>
                    <a:p>
                      <a:pPr algn="ctr"/>
                      <a:endParaRPr lang="it-IT" b="1" dirty="0" smtClean="0">
                        <a:effectLst/>
                      </a:endParaRPr>
                    </a:p>
                    <a:p>
                      <a:pPr algn="ctr"/>
                      <a:r>
                        <a:rPr lang="it-IT" b="1" dirty="0" smtClean="0">
                          <a:effectLst/>
                        </a:rPr>
                        <a:t>39 </a:t>
                      </a:r>
                      <a:endParaRPr lang="it-IT"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it-IT" b="1" dirty="0" smtClean="0">
                        <a:effectLst/>
                      </a:endParaRPr>
                    </a:p>
                    <a:p>
                      <a:pPr marL="0" marR="0" indent="0" algn="ctr" defTabSz="914400" rtl="0" eaLnBrk="1" fontAlgn="auto" latinLnBrk="0" hangingPunct="1">
                        <a:lnSpc>
                          <a:spcPct val="100000"/>
                        </a:lnSpc>
                        <a:spcBef>
                          <a:spcPts val="0"/>
                        </a:spcBef>
                        <a:spcAft>
                          <a:spcPts val="0"/>
                        </a:spcAft>
                        <a:buClrTx/>
                        <a:buSzTx/>
                        <a:buFontTx/>
                        <a:buNone/>
                        <a:tabLst/>
                        <a:defRPr/>
                      </a:pPr>
                      <a:r>
                        <a:rPr lang="it-IT" b="1" dirty="0" err="1" smtClean="0">
                          <a:effectLst/>
                        </a:rPr>
                        <a:t>Adrenal</a:t>
                      </a:r>
                      <a:r>
                        <a:rPr lang="it-IT" b="1" dirty="0" smtClean="0">
                          <a:effectLst/>
                        </a:rPr>
                        <a:t> </a:t>
                      </a:r>
                      <a:r>
                        <a:rPr lang="it-IT" b="1" dirty="0" err="1" smtClean="0">
                          <a:effectLst/>
                        </a:rPr>
                        <a:t>cortex</a:t>
                      </a:r>
                      <a:endParaRPr lang="it-IT"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b="1" dirty="0" err="1" smtClean="0">
                          <a:effectLst/>
                        </a:rPr>
                        <a:t>Corticotrophin-releasing</a:t>
                      </a:r>
                      <a:r>
                        <a:rPr lang="it-IT" b="1" dirty="0" smtClean="0">
                          <a:effectLst/>
                        </a:rPr>
                        <a:t> </a:t>
                      </a:r>
                      <a:r>
                        <a:rPr lang="it-IT" b="1" dirty="0" err="1" smtClean="0">
                          <a:effectLst/>
                        </a:rPr>
                        <a:t>hormone</a:t>
                      </a:r>
                      <a:r>
                        <a:rPr lang="it-IT" b="1" dirty="0" smtClean="0">
                          <a:effectLst/>
                        </a:rPr>
                        <a:t>(CRH, +)</a:t>
                      </a:r>
                    </a:p>
                  </a:txBody>
                  <a:tcPr/>
                </a:tc>
                <a:extLst>
                  <a:ext uri="{0D108BD9-81ED-4DB2-BD59-A6C34878D82A}">
                    <a16:rowId xmlns:a16="http://schemas.microsoft.com/office/drawing/2014/main" val="1067078810"/>
                  </a:ext>
                </a:extLst>
              </a:tr>
              <a:tr h="370840">
                <a:tc>
                  <a:txBody>
                    <a:bodyPr/>
                    <a:lstStyle/>
                    <a:p>
                      <a:pPr algn="ctr"/>
                      <a:r>
                        <a:rPr lang="en-US" b="1" dirty="0" err="1" smtClean="0">
                          <a:effectLst/>
                        </a:rPr>
                        <a:t>Thyrotroph</a:t>
                      </a:r>
                      <a:endParaRPr lang="en-US" b="1" dirty="0">
                        <a:effectLst/>
                      </a:endParaRPr>
                    </a:p>
                  </a:txBody>
                  <a:tcPr/>
                </a:tc>
                <a:tc>
                  <a:txBody>
                    <a:bodyPr/>
                    <a:lstStyle/>
                    <a:p>
                      <a:pPr algn="ctr"/>
                      <a:r>
                        <a:rPr lang="en-US" b="1" dirty="0" smtClean="0">
                          <a:effectLst/>
                        </a:rPr>
                        <a:t>Thyroid-stimulating hormone (TSH) </a:t>
                      </a:r>
                      <a:endParaRPr lang="it-IT" b="1" dirty="0"/>
                    </a:p>
                  </a:txBody>
                  <a:tcPr/>
                </a:tc>
                <a:tc>
                  <a:txBody>
                    <a:bodyPr/>
                    <a:lstStyle/>
                    <a:p>
                      <a:pPr algn="ctr"/>
                      <a:r>
                        <a:rPr lang="en-US" b="1" dirty="0" smtClean="0">
                          <a:effectLst/>
                        </a:rPr>
                        <a:t>204 </a:t>
                      </a:r>
                      <a:endParaRPr lang="it-IT" b="1" dirty="0"/>
                    </a:p>
                  </a:txBody>
                  <a:tcPr/>
                </a:tc>
                <a:tc>
                  <a:txBody>
                    <a:bodyPr/>
                    <a:lstStyle/>
                    <a:p>
                      <a:pPr algn="ctr"/>
                      <a:r>
                        <a:rPr lang="en-US" b="1" dirty="0" smtClean="0">
                          <a:effectLst/>
                        </a:rPr>
                        <a:t>Thyroid </a:t>
                      </a:r>
                      <a:endParaRPr lang="it-IT"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effectLst/>
                        </a:rPr>
                        <a:t>TRH (+)</a:t>
                      </a:r>
                    </a:p>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effectLst/>
                        </a:rPr>
                        <a:t>Somatostatin (SS, -)</a:t>
                      </a:r>
                    </a:p>
                  </a:txBody>
                  <a:tcPr/>
                </a:tc>
                <a:extLst>
                  <a:ext uri="{0D108BD9-81ED-4DB2-BD59-A6C34878D82A}">
                    <a16:rowId xmlns:a16="http://schemas.microsoft.com/office/drawing/2014/main" val="377985087"/>
                  </a:ext>
                </a:extLst>
              </a:tr>
              <a:tr h="370840">
                <a:tc>
                  <a:txBody>
                    <a:bodyPr/>
                    <a:lstStyle/>
                    <a:p>
                      <a:pPr algn="ctr"/>
                      <a:r>
                        <a:rPr lang="it-IT" b="1" dirty="0" err="1" smtClean="0">
                          <a:effectLst/>
                        </a:rPr>
                        <a:t>Gonadotroph</a:t>
                      </a:r>
                      <a:endParaRPr lang="it-IT" b="1" dirty="0">
                        <a:effectLst/>
                      </a:endParaRPr>
                    </a:p>
                  </a:txBody>
                  <a:tcPr/>
                </a:tc>
                <a:tc>
                  <a:txBody>
                    <a:bodyPr/>
                    <a:lstStyle/>
                    <a:p>
                      <a:pPr algn="ctr"/>
                      <a:r>
                        <a:rPr lang="it-IT" b="1" dirty="0" err="1" smtClean="0">
                          <a:effectLst/>
                        </a:rPr>
                        <a:t>Follicle-stimulating</a:t>
                      </a:r>
                      <a:r>
                        <a:rPr lang="it-IT" b="1" dirty="0" smtClean="0">
                          <a:effectLst/>
                        </a:rPr>
                        <a:t> </a:t>
                      </a:r>
                      <a:r>
                        <a:rPr lang="it-IT" b="1" dirty="0" err="1" smtClean="0">
                          <a:effectLst/>
                        </a:rPr>
                        <a:t>hormone</a:t>
                      </a:r>
                      <a:r>
                        <a:rPr lang="it-IT" b="1" dirty="0" smtClean="0">
                          <a:effectLst/>
                        </a:rPr>
                        <a:t> (FSH) and </a:t>
                      </a:r>
                      <a:r>
                        <a:rPr lang="it-IT" b="1" dirty="0" err="1" smtClean="0">
                          <a:effectLst/>
                        </a:rPr>
                        <a:t>luteinizing</a:t>
                      </a:r>
                      <a:r>
                        <a:rPr lang="it-IT" b="1" dirty="0" smtClean="0">
                          <a:effectLst/>
                        </a:rPr>
                        <a:t> </a:t>
                      </a:r>
                      <a:r>
                        <a:rPr lang="it-IT" b="1" dirty="0" err="1" smtClean="0">
                          <a:effectLst/>
                        </a:rPr>
                        <a:t>hormone</a:t>
                      </a:r>
                      <a:r>
                        <a:rPr lang="it-IT" b="1" dirty="0" smtClean="0">
                          <a:effectLst/>
                        </a:rPr>
                        <a:t>(LH) </a:t>
                      </a:r>
                      <a:endParaRPr lang="it-IT" b="1" dirty="0"/>
                    </a:p>
                  </a:txBody>
                  <a:tcPr/>
                </a:tc>
                <a:tc>
                  <a:txBody>
                    <a:bodyPr/>
                    <a:lstStyle/>
                    <a:p>
                      <a:pPr algn="ctr"/>
                      <a:r>
                        <a:rPr lang="it-IT" b="1" dirty="0" err="1" smtClean="0">
                          <a:effectLst/>
                        </a:rPr>
                        <a:t>Both</a:t>
                      </a:r>
                      <a:r>
                        <a:rPr lang="it-IT" b="1" dirty="0" smtClean="0">
                          <a:effectLst/>
                        </a:rPr>
                        <a:t> 204 </a:t>
                      </a:r>
                      <a:endParaRPr lang="it-IT" b="1" dirty="0"/>
                    </a:p>
                  </a:txBody>
                  <a:tcPr/>
                </a:tc>
                <a:tc>
                  <a:txBody>
                    <a:bodyPr/>
                    <a:lstStyle/>
                    <a:p>
                      <a:pPr algn="ctr"/>
                      <a:r>
                        <a:rPr lang="it-IT" b="1" dirty="0" err="1" smtClean="0">
                          <a:effectLst/>
                        </a:rPr>
                        <a:t>Ovary</a:t>
                      </a:r>
                      <a:r>
                        <a:rPr lang="it-IT" b="1" dirty="0" smtClean="0">
                          <a:effectLst/>
                        </a:rPr>
                        <a:t> or </a:t>
                      </a:r>
                      <a:r>
                        <a:rPr lang="it-IT" b="1" dirty="0" err="1" smtClean="0">
                          <a:effectLst/>
                        </a:rPr>
                        <a:t>testis</a:t>
                      </a:r>
                      <a:r>
                        <a:rPr lang="it-IT" b="1" dirty="0" smtClean="0">
                          <a:effectLst/>
                        </a:rPr>
                        <a:t> </a:t>
                      </a:r>
                      <a:endParaRPr lang="it-IT" b="1" dirty="0"/>
                    </a:p>
                  </a:txBody>
                  <a:tcPr/>
                </a:tc>
                <a:tc>
                  <a:txBody>
                    <a:bodyPr/>
                    <a:lstStyle/>
                    <a:p>
                      <a:pPr algn="ctr"/>
                      <a:r>
                        <a:rPr lang="it-IT" b="1" dirty="0" err="1" smtClean="0">
                          <a:effectLst/>
                        </a:rPr>
                        <a:t>Gonadotrophin-releasing</a:t>
                      </a:r>
                      <a:r>
                        <a:rPr lang="it-IT" b="1" dirty="0" smtClean="0">
                          <a:effectLst/>
                        </a:rPr>
                        <a:t> </a:t>
                      </a:r>
                      <a:r>
                        <a:rPr lang="it-IT" b="1" dirty="0" err="1" smtClean="0">
                          <a:effectLst/>
                        </a:rPr>
                        <a:t>hormone</a:t>
                      </a:r>
                      <a:r>
                        <a:rPr lang="it-IT" b="1" dirty="0" smtClean="0">
                          <a:effectLst/>
                        </a:rPr>
                        <a:t>(</a:t>
                      </a:r>
                      <a:r>
                        <a:rPr lang="it-IT" b="1" dirty="0" err="1" smtClean="0">
                          <a:effectLst/>
                        </a:rPr>
                        <a:t>GnRH</a:t>
                      </a:r>
                      <a:r>
                        <a:rPr lang="it-IT" b="1" dirty="0" smtClean="0">
                          <a:effectLst/>
                        </a:rPr>
                        <a:t>, +)</a:t>
                      </a:r>
                      <a:endParaRPr lang="it-IT" b="1" dirty="0">
                        <a:effectLst/>
                      </a:endParaRPr>
                    </a:p>
                  </a:txBody>
                  <a:tcPr/>
                </a:tc>
                <a:extLst>
                  <a:ext uri="{0D108BD9-81ED-4DB2-BD59-A6C34878D82A}">
                    <a16:rowId xmlns:a16="http://schemas.microsoft.com/office/drawing/2014/main" val="375597923"/>
                  </a:ext>
                </a:extLst>
              </a:tr>
            </a:tbl>
          </a:graphicData>
        </a:graphic>
      </p:graphicFrame>
      <p:sp>
        <p:nvSpPr>
          <p:cNvPr id="4" name="CasellaDiTesto 3"/>
          <p:cNvSpPr txBox="1"/>
          <p:nvPr/>
        </p:nvSpPr>
        <p:spPr>
          <a:xfrm>
            <a:off x="709636" y="304467"/>
            <a:ext cx="10741464" cy="584775"/>
          </a:xfrm>
          <a:prstGeom prst="rect">
            <a:avLst/>
          </a:prstGeom>
          <a:noFill/>
        </p:spPr>
        <p:txBody>
          <a:bodyPr wrap="square">
            <a:spAutoFit/>
          </a:bodyPr>
          <a:lstStyle/>
          <a:p>
            <a:pPr algn="ctr">
              <a:defRPr/>
            </a:pPr>
            <a:r>
              <a:rPr lang="it-IT" sz="3200" b="1" dirty="0" err="1" smtClean="0">
                <a:solidFill>
                  <a:schemeClr val="accent2">
                    <a:lumMod val="50000"/>
                  </a:schemeClr>
                </a:solidFill>
                <a:latin typeface="Ebrima" panose="02000000000000000000" pitchFamily="2" charset="0"/>
                <a:ea typeface="Ebrima" panose="02000000000000000000" pitchFamily="2" charset="0"/>
                <a:cs typeface="Ebrima" panose="02000000000000000000" pitchFamily="2" charset="0"/>
              </a:rPr>
              <a:t>Hormone-secreting</a:t>
            </a:r>
            <a:r>
              <a:rPr lang="it-IT" sz="3200" b="1" dirty="0" smtClean="0">
                <a:solidFill>
                  <a:schemeClr val="accent2">
                    <a:lumMod val="50000"/>
                  </a:schemeClr>
                </a:solidFill>
                <a:latin typeface="Ebrima" panose="02000000000000000000" pitchFamily="2" charset="0"/>
                <a:ea typeface="Ebrima" panose="02000000000000000000" pitchFamily="2" charset="0"/>
                <a:cs typeface="Ebrima" panose="02000000000000000000" pitchFamily="2" charset="0"/>
              </a:rPr>
              <a:t> </a:t>
            </a:r>
            <a:r>
              <a:rPr lang="it-IT" sz="3200" b="1" dirty="0" err="1" smtClean="0">
                <a:solidFill>
                  <a:schemeClr val="accent2">
                    <a:lumMod val="50000"/>
                  </a:schemeClr>
                </a:solidFill>
                <a:latin typeface="Ebrima" panose="02000000000000000000" pitchFamily="2" charset="0"/>
                <a:ea typeface="Ebrima" panose="02000000000000000000" pitchFamily="2" charset="0"/>
                <a:cs typeface="Ebrima" panose="02000000000000000000" pitchFamily="2" charset="0"/>
              </a:rPr>
              <a:t>cell</a:t>
            </a:r>
            <a:r>
              <a:rPr lang="it-IT" sz="3200" b="1" dirty="0" smtClean="0">
                <a:solidFill>
                  <a:schemeClr val="accent2">
                    <a:lumMod val="50000"/>
                  </a:schemeClr>
                </a:solidFill>
                <a:latin typeface="Ebrima" panose="02000000000000000000" pitchFamily="2" charset="0"/>
                <a:ea typeface="Ebrima" panose="02000000000000000000" pitchFamily="2" charset="0"/>
                <a:cs typeface="Ebrima" panose="02000000000000000000" pitchFamily="2" charset="0"/>
              </a:rPr>
              <a:t> </a:t>
            </a:r>
            <a:r>
              <a:rPr lang="it-IT" sz="3200" b="1" dirty="0" err="1" smtClean="0">
                <a:solidFill>
                  <a:schemeClr val="accent2">
                    <a:lumMod val="50000"/>
                  </a:schemeClr>
                </a:solidFill>
                <a:latin typeface="Ebrima" panose="02000000000000000000" pitchFamily="2" charset="0"/>
                <a:ea typeface="Ebrima" panose="02000000000000000000" pitchFamily="2" charset="0"/>
                <a:cs typeface="Ebrima" panose="02000000000000000000" pitchFamily="2" charset="0"/>
              </a:rPr>
              <a:t>types</a:t>
            </a:r>
            <a:r>
              <a:rPr lang="it-IT" sz="3200" b="1" dirty="0" smtClean="0">
                <a:solidFill>
                  <a:schemeClr val="accent2">
                    <a:lumMod val="50000"/>
                  </a:schemeClr>
                </a:solidFill>
                <a:latin typeface="Ebrima" panose="02000000000000000000" pitchFamily="2" charset="0"/>
                <a:ea typeface="Ebrima" panose="02000000000000000000" pitchFamily="2" charset="0"/>
                <a:cs typeface="Ebrima" panose="02000000000000000000" pitchFamily="2" charset="0"/>
              </a:rPr>
              <a:t> of the </a:t>
            </a:r>
            <a:r>
              <a:rPr lang="it-IT" sz="3200" b="1" dirty="0" err="1" smtClean="0">
                <a:solidFill>
                  <a:schemeClr val="accent2">
                    <a:lumMod val="50000"/>
                  </a:schemeClr>
                </a:solidFill>
                <a:latin typeface="Ebrima" panose="02000000000000000000" pitchFamily="2" charset="0"/>
                <a:ea typeface="Ebrima" panose="02000000000000000000" pitchFamily="2" charset="0"/>
                <a:cs typeface="Ebrima" panose="02000000000000000000" pitchFamily="2" charset="0"/>
              </a:rPr>
              <a:t>anterior</a:t>
            </a:r>
            <a:r>
              <a:rPr lang="it-IT" sz="3200" b="1" dirty="0" smtClean="0">
                <a:solidFill>
                  <a:schemeClr val="accent2">
                    <a:lumMod val="50000"/>
                  </a:schemeClr>
                </a:solidFill>
                <a:latin typeface="Ebrima" panose="02000000000000000000" pitchFamily="2" charset="0"/>
                <a:ea typeface="Ebrima" panose="02000000000000000000" pitchFamily="2" charset="0"/>
                <a:cs typeface="Ebrima" panose="02000000000000000000" pitchFamily="2" charset="0"/>
              </a:rPr>
              <a:t> </a:t>
            </a:r>
            <a:r>
              <a:rPr lang="it-IT" sz="3200" b="1" dirty="0" err="1" smtClean="0">
                <a:solidFill>
                  <a:schemeClr val="accent2">
                    <a:lumMod val="50000"/>
                  </a:schemeClr>
                </a:solidFill>
                <a:latin typeface="Ebrima" panose="02000000000000000000" pitchFamily="2" charset="0"/>
                <a:ea typeface="Ebrima" panose="02000000000000000000" pitchFamily="2" charset="0"/>
                <a:cs typeface="Ebrima" panose="02000000000000000000" pitchFamily="2" charset="0"/>
              </a:rPr>
              <a:t>pituitary</a:t>
            </a:r>
            <a:endParaRPr lang="it-IT" sz="3200" dirty="0">
              <a:solidFill>
                <a:schemeClr val="accent2">
                  <a:lumMod val="50000"/>
                </a:schemeClr>
              </a:solidFill>
            </a:endParaRPr>
          </a:p>
        </p:txBody>
      </p:sp>
      <p:sp>
        <p:nvSpPr>
          <p:cNvPr id="5" name="Rettangolo 4"/>
          <p:cNvSpPr/>
          <p:nvPr/>
        </p:nvSpPr>
        <p:spPr>
          <a:xfrm>
            <a:off x="150837" y="5372100"/>
            <a:ext cx="11859064" cy="119972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800714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473529" y="767443"/>
            <a:ext cx="11136085" cy="5078313"/>
          </a:xfrm>
          <a:prstGeom prst="rect">
            <a:avLst/>
          </a:prstGeom>
        </p:spPr>
        <p:txBody>
          <a:bodyPr wrap="square">
            <a:spAutoFit/>
          </a:bodyPr>
          <a:lstStyle/>
          <a:p>
            <a:pPr algn="just"/>
            <a:r>
              <a:rPr lang="en-US" sz="3600" dirty="0">
                <a:solidFill>
                  <a:schemeClr val="tx1">
                    <a:lumMod val="50000"/>
                    <a:lumOff val="50000"/>
                  </a:schemeClr>
                </a:solidFill>
              </a:rPr>
              <a:t>Reproductive development in utero can be broken down into two processes: </a:t>
            </a:r>
            <a:r>
              <a:rPr lang="en-US" sz="3600" b="1" dirty="0">
                <a:solidFill>
                  <a:schemeClr val="tx1">
                    <a:lumMod val="50000"/>
                    <a:lumOff val="50000"/>
                  </a:schemeClr>
                </a:solidFill>
              </a:rPr>
              <a:t>sex determination</a:t>
            </a:r>
            <a:r>
              <a:rPr lang="en-US" sz="3600" dirty="0">
                <a:solidFill>
                  <a:schemeClr val="tx1">
                    <a:lumMod val="50000"/>
                    <a:lumOff val="50000"/>
                  </a:schemeClr>
                </a:solidFill>
              </a:rPr>
              <a:t>, whereby the </a:t>
            </a:r>
            <a:r>
              <a:rPr lang="en-US" sz="3600" dirty="0" err="1">
                <a:solidFill>
                  <a:schemeClr val="tx1">
                    <a:lumMod val="50000"/>
                    <a:lumOff val="50000"/>
                  </a:schemeClr>
                </a:solidFill>
              </a:rPr>
              <a:t>bipotential</a:t>
            </a:r>
            <a:r>
              <a:rPr lang="en-US" sz="3600" dirty="0">
                <a:solidFill>
                  <a:schemeClr val="tx1">
                    <a:lumMod val="50000"/>
                    <a:lumOff val="50000"/>
                  </a:schemeClr>
                </a:solidFill>
              </a:rPr>
              <a:t> gonad becomes either the testis or ovary; and </a:t>
            </a:r>
            <a:r>
              <a:rPr lang="en-US" sz="3600" b="1" dirty="0">
                <a:solidFill>
                  <a:schemeClr val="tx1">
                    <a:lumMod val="50000"/>
                    <a:lumOff val="50000"/>
                  </a:schemeClr>
                </a:solidFill>
              </a:rPr>
              <a:t>sex differentiation</a:t>
            </a:r>
            <a:r>
              <a:rPr lang="en-US" sz="3600" dirty="0">
                <a:solidFill>
                  <a:schemeClr val="tx1">
                    <a:lumMod val="50000"/>
                    <a:lumOff val="50000"/>
                  </a:schemeClr>
                </a:solidFill>
              </a:rPr>
              <a:t>, the male or female phenotype that unfolds according to the presence or absence of </a:t>
            </a:r>
            <a:r>
              <a:rPr lang="en-US" sz="3600" b="1" dirty="0">
                <a:solidFill>
                  <a:schemeClr val="tx1">
                    <a:lumMod val="50000"/>
                    <a:lumOff val="50000"/>
                  </a:schemeClr>
                </a:solidFill>
              </a:rPr>
              <a:t>male hormones</a:t>
            </a:r>
            <a:r>
              <a:rPr lang="en-US" sz="3600" dirty="0">
                <a:solidFill>
                  <a:schemeClr val="tx1">
                    <a:lumMod val="50000"/>
                    <a:lumOff val="50000"/>
                  </a:schemeClr>
                </a:solidFill>
              </a:rPr>
              <a:t> from the testis. Both are remarkable for normally showing complete dimorphism, i.e. one or the other but not both, without which our species would be a reproductive failure.</a:t>
            </a:r>
            <a:endParaRPr lang="en-US" sz="3600" dirty="0">
              <a:solidFill>
                <a:schemeClr val="tx1">
                  <a:lumMod val="50000"/>
                  <a:lumOff val="50000"/>
                </a:schemeClr>
              </a:solidFill>
              <a:effectLst/>
            </a:endParaRPr>
          </a:p>
        </p:txBody>
      </p:sp>
    </p:spTree>
    <p:extLst>
      <p:ext uri="{BB962C8B-B14F-4D97-AF65-F5344CB8AC3E}">
        <p14:creationId xmlns:p14="http://schemas.microsoft.com/office/powerpoint/2010/main" val="38908159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571501" y="791255"/>
            <a:ext cx="11266714" cy="4893647"/>
          </a:xfrm>
          <a:prstGeom prst="rect">
            <a:avLst/>
          </a:prstGeom>
        </p:spPr>
        <p:txBody>
          <a:bodyPr wrap="square">
            <a:spAutoFit/>
          </a:bodyPr>
          <a:lstStyle/>
          <a:p>
            <a:pPr algn="ctr"/>
            <a:r>
              <a:rPr lang="en-US" sz="4000" b="1" dirty="0">
                <a:solidFill>
                  <a:schemeClr val="tx1">
                    <a:lumMod val="50000"/>
                    <a:lumOff val="50000"/>
                  </a:schemeClr>
                </a:solidFill>
              </a:rPr>
              <a:t>The early development of sexual phenotype </a:t>
            </a:r>
            <a:endParaRPr lang="en-US" sz="4000" b="1" dirty="0" smtClean="0">
              <a:solidFill>
                <a:schemeClr val="tx1">
                  <a:lumMod val="50000"/>
                  <a:lumOff val="50000"/>
                </a:schemeClr>
              </a:solidFill>
            </a:endParaRPr>
          </a:p>
          <a:p>
            <a:endParaRPr lang="en-US" sz="1200" dirty="0" smtClean="0"/>
          </a:p>
          <a:p>
            <a:r>
              <a:rPr lang="en-US" sz="4000" b="1" dirty="0" smtClean="0">
                <a:solidFill>
                  <a:schemeClr val="tx1">
                    <a:lumMod val="50000"/>
                    <a:lumOff val="50000"/>
                  </a:schemeClr>
                </a:solidFill>
              </a:rPr>
              <a:t>At fertilization</a:t>
            </a:r>
            <a:r>
              <a:rPr lang="en-US" sz="4000" dirty="0" smtClean="0">
                <a:solidFill>
                  <a:schemeClr val="tx1">
                    <a:lumMod val="50000"/>
                    <a:lumOff val="50000"/>
                  </a:schemeClr>
                </a:solidFill>
              </a:rPr>
              <a:t>:</a:t>
            </a:r>
          </a:p>
          <a:p>
            <a:r>
              <a:rPr lang="en-US" sz="2800" dirty="0" smtClean="0">
                <a:solidFill>
                  <a:schemeClr val="tx1">
                    <a:lumMod val="50000"/>
                    <a:lumOff val="50000"/>
                  </a:schemeClr>
                </a:solidFill>
              </a:rPr>
              <a:t>• </a:t>
            </a:r>
            <a:r>
              <a:rPr lang="en-US" sz="2800" dirty="0" err="1">
                <a:solidFill>
                  <a:schemeClr val="tx1">
                    <a:lumMod val="50000"/>
                    <a:lumOff val="50000"/>
                  </a:schemeClr>
                </a:solidFill>
              </a:rPr>
              <a:t>Spermatozoan</a:t>
            </a:r>
            <a:r>
              <a:rPr lang="en-US" sz="2800" dirty="0">
                <a:solidFill>
                  <a:schemeClr val="tx1">
                    <a:lumMod val="50000"/>
                    <a:lumOff val="50000"/>
                  </a:schemeClr>
                </a:solidFill>
              </a:rPr>
              <a:t> with either an X or a Y chromosome determines sex by fusing with an X-bearing ovum </a:t>
            </a:r>
            <a:endParaRPr lang="en-US" sz="2800" dirty="0" smtClean="0">
              <a:solidFill>
                <a:schemeClr val="tx1">
                  <a:lumMod val="50000"/>
                  <a:lumOff val="50000"/>
                </a:schemeClr>
              </a:solidFill>
            </a:endParaRPr>
          </a:p>
          <a:p>
            <a:r>
              <a:rPr lang="en-US" sz="4000" b="1" dirty="0" smtClean="0">
                <a:solidFill>
                  <a:schemeClr val="tx1">
                    <a:lumMod val="50000"/>
                    <a:lumOff val="50000"/>
                  </a:schemeClr>
                </a:solidFill>
              </a:rPr>
              <a:t>At </a:t>
            </a:r>
            <a:r>
              <a:rPr lang="en-US" sz="4000" b="1" dirty="0">
                <a:solidFill>
                  <a:schemeClr val="tx1">
                    <a:lumMod val="50000"/>
                    <a:lumOff val="50000"/>
                  </a:schemeClr>
                </a:solidFill>
              </a:rPr>
              <a:t>~4 weeks of development </a:t>
            </a:r>
            <a:endParaRPr lang="en-US" sz="4000" b="1" dirty="0" smtClean="0">
              <a:solidFill>
                <a:schemeClr val="tx1">
                  <a:lumMod val="50000"/>
                  <a:lumOff val="50000"/>
                </a:schemeClr>
              </a:solidFill>
            </a:endParaRPr>
          </a:p>
          <a:p>
            <a:r>
              <a:rPr lang="en-US" sz="2800" dirty="0" smtClean="0">
                <a:solidFill>
                  <a:schemeClr val="tx1">
                    <a:lumMod val="50000"/>
                    <a:lumOff val="50000"/>
                  </a:schemeClr>
                </a:solidFill>
              </a:rPr>
              <a:t>• </a:t>
            </a:r>
            <a:r>
              <a:rPr lang="en-US" sz="2800" dirty="0">
                <a:solidFill>
                  <a:schemeClr val="tx1">
                    <a:lumMod val="50000"/>
                    <a:lumOff val="50000"/>
                  </a:schemeClr>
                </a:solidFill>
              </a:rPr>
              <a:t>Proliferation of cells in the urogenital ridge creates the </a:t>
            </a:r>
            <a:r>
              <a:rPr lang="en-US" sz="2800" b="1" dirty="0" err="1">
                <a:solidFill>
                  <a:schemeClr val="tx1">
                    <a:lumMod val="50000"/>
                    <a:lumOff val="50000"/>
                  </a:schemeClr>
                </a:solidFill>
              </a:rPr>
              <a:t>bipotential</a:t>
            </a:r>
            <a:r>
              <a:rPr lang="en-US" sz="2800" b="1" dirty="0">
                <a:solidFill>
                  <a:schemeClr val="tx1">
                    <a:lumMod val="50000"/>
                    <a:lumOff val="50000"/>
                  </a:schemeClr>
                </a:solidFill>
              </a:rPr>
              <a:t> gonad </a:t>
            </a:r>
            <a:endParaRPr lang="en-US" sz="2800" b="1" dirty="0" smtClean="0">
              <a:solidFill>
                <a:schemeClr val="tx1">
                  <a:lumMod val="50000"/>
                  <a:lumOff val="50000"/>
                </a:schemeClr>
              </a:solidFill>
            </a:endParaRPr>
          </a:p>
          <a:p>
            <a:r>
              <a:rPr lang="en-US" sz="4000" b="1" dirty="0" smtClean="0">
                <a:solidFill>
                  <a:schemeClr val="tx1">
                    <a:lumMod val="50000"/>
                    <a:lumOff val="50000"/>
                  </a:schemeClr>
                </a:solidFill>
              </a:rPr>
              <a:t>At </a:t>
            </a:r>
            <a:r>
              <a:rPr lang="en-US" sz="4000" b="1" dirty="0">
                <a:solidFill>
                  <a:schemeClr val="tx1">
                    <a:lumMod val="50000"/>
                    <a:lumOff val="50000"/>
                  </a:schemeClr>
                </a:solidFill>
              </a:rPr>
              <a:t>~7 weeks of gestation (sex determination</a:t>
            </a:r>
            <a:r>
              <a:rPr lang="en-US" sz="4000" b="1" dirty="0" smtClean="0">
                <a:solidFill>
                  <a:schemeClr val="tx1">
                    <a:lumMod val="50000"/>
                    <a:lumOff val="50000"/>
                  </a:schemeClr>
                </a:solidFill>
              </a:rPr>
              <a:t>)</a:t>
            </a:r>
          </a:p>
          <a:p>
            <a:pPr marL="457200" indent="-457200">
              <a:buFont typeface="Arial" panose="020B0604020202020204" pitchFamily="34" charset="0"/>
              <a:buChar char="•"/>
            </a:pPr>
            <a:r>
              <a:rPr lang="en-US" sz="2800" dirty="0" smtClean="0">
                <a:solidFill>
                  <a:schemeClr val="tx1">
                    <a:lumMod val="50000"/>
                    <a:lumOff val="50000"/>
                  </a:schemeClr>
                </a:solidFill>
              </a:rPr>
              <a:t>46,XY </a:t>
            </a:r>
            <a:r>
              <a:rPr lang="en-US" sz="2800" dirty="0">
                <a:solidFill>
                  <a:schemeClr val="tx1">
                    <a:lumMod val="50000"/>
                    <a:lumOff val="50000"/>
                  </a:schemeClr>
                </a:solidFill>
              </a:rPr>
              <a:t>gonad becomes a </a:t>
            </a:r>
            <a:r>
              <a:rPr lang="en-US" sz="2800" dirty="0" smtClean="0">
                <a:solidFill>
                  <a:schemeClr val="tx1">
                    <a:lumMod val="50000"/>
                    <a:lumOff val="50000"/>
                  </a:schemeClr>
                </a:solidFill>
              </a:rPr>
              <a:t>testis</a:t>
            </a:r>
          </a:p>
          <a:p>
            <a:pPr marL="457200" indent="-457200">
              <a:buFont typeface="Arial" panose="020B0604020202020204" pitchFamily="34" charset="0"/>
              <a:buChar char="•"/>
            </a:pPr>
            <a:r>
              <a:rPr lang="en-US" sz="2800" dirty="0" smtClean="0">
                <a:solidFill>
                  <a:schemeClr val="tx1">
                    <a:lumMod val="50000"/>
                    <a:lumOff val="50000"/>
                  </a:schemeClr>
                </a:solidFill>
              </a:rPr>
              <a:t>46,XX </a:t>
            </a:r>
            <a:r>
              <a:rPr lang="en-US" sz="2800" dirty="0">
                <a:solidFill>
                  <a:schemeClr val="tx1">
                    <a:lumMod val="50000"/>
                    <a:lumOff val="50000"/>
                  </a:schemeClr>
                </a:solidFill>
              </a:rPr>
              <a:t>gonad remains as an ovary</a:t>
            </a:r>
            <a:endParaRPr lang="en-US" sz="2800" dirty="0">
              <a:solidFill>
                <a:schemeClr val="tx1">
                  <a:lumMod val="50000"/>
                  <a:lumOff val="50000"/>
                </a:schemeClr>
              </a:solidFill>
              <a:effectLst/>
            </a:endParaRPr>
          </a:p>
        </p:txBody>
      </p:sp>
    </p:spTree>
    <p:extLst>
      <p:ext uri="{BB962C8B-B14F-4D97-AF65-F5344CB8AC3E}">
        <p14:creationId xmlns:p14="http://schemas.microsoft.com/office/powerpoint/2010/main" val="37165530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9" descr="0160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3184" y="351669"/>
            <a:ext cx="7347630" cy="6136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9326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628345" y="321520"/>
            <a:ext cx="9301136" cy="769441"/>
          </a:xfrm>
          <a:prstGeom prst="rect">
            <a:avLst/>
          </a:prstGeom>
        </p:spPr>
        <p:txBody>
          <a:bodyPr wrap="none">
            <a:spAutoFit/>
          </a:bodyPr>
          <a:lstStyle/>
          <a:p>
            <a:r>
              <a:rPr lang="en-US" sz="4400" b="1" dirty="0">
                <a:solidFill>
                  <a:schemeClr val="tx1">
                    <a:lumMod val="50000"/>
                    <a:lumOff val="50000"/>
                  </a:schemeClr>
                </a:solidFill>
              </a:rPr>
              <a:t>Embryology of the reproductive organs</a:t>
            </a:r>
            <a:endParaRPr lang="en-US" sz="4400" b="1" dirty="0">
              <a:solidFill>
                <a:schemeClr val="tx1">
                  <a:lumMod val="50000"/>
                  <a:lumOff val="50000"/>
                </a:schemeClr>
              </a:solidFill>
              <a:effectLst/>
            </a:endParaRPr>
          </a:p>
        </p:txBody>
      </p:sp>
      <p:pic>
        <p:nvPicPr>
          <p:cNvPr id="1026" name="Picture 2" descr="nephricTubu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3693" y="1478341"/>
            <a:ext cx="5510439" cy="4764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8824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022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8774" y="239183"/>
            <a:ext cx="5689600" cy="640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446" y="239183"/>
            <a:ext cx="5769328" cy="3708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Connettore 2 4"/>
          <p:cNvCxnSpPr/>
          <p:nvPr/>
        </p:nvCxnSpPr>
        <p:spPr>
          <a:xfrm flipH="1">
            <a:off x="6106886" y="1796143"/>
            <a:ext cx="160020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7" name="Connettore diritto 6"/>
          <p:cNvCxnSpPr>
            <a:stCxn id="3" idx="2"/>
          </p:cNvCxnSpPr>
          <p:nvPr/>
        </p:nvCxnSpPr>
        <p:spPr>
          <a:xfrm>
            <a:off x="3084110" y="3948037"/>
            <a:ext cx="0" cy="80357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Connettore 2 8"/>
          <p:cNvCxnSpPr/>
          <p:nvPr/>
        </p:nvCxnSpPr>
        <p:spPr>
          <a:xfrm>
            <a:off x="3051452" y="4784271"/>
            <a:ext cx="2696204" cy="1632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diritto 10"/>
          <p:cNvCxnSpPr/>
          <p:nvPr/>
        </p:nvCxnSpPr>
        <p:spPr>
          <a:xfrm>
            <a:off x="2628900" y="3948037"/>
            <a:ext cx="1812471"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3441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9298" y="326571"/>
            <a:ext cx="7173669" cy="6286500"/>
          </a:xfrm>
          <a:prstGeom prst="rect">
            <a:avLst/>
          </a:prstGeom>
        </p:spPr>
      </p:pic>
    </p:spTree>
    <p:extLst>
      <p:ext uri="{BB962C8B-B14F-4D97-AF65-F5344CB8AC3E}">
        <p14:creationId xmlns:p14="http://schemas.microsoft.com/office/powerpoint/2010/main" val="35940370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326571" y="194996"/>
            <a:ext cx="11560629" cy="6524863"/>
          </a:xfrm>
          <a:prstGeom prst="rect">
            <a:avLst/>
          </a:prstGeom>
        </p:spPr>
        <p:txBody>
          <a:bodyPr wrap="square">
            <a:spAutoFit/>
          </a:bodyPr>
          <a:lstStyle/>
          <a:p>
            <a:pPr algn="ctr"/>
            <a:r>
              <a:rPr lang="it-IT" sz="4000" b="1" dirty="0" err="1">
                <a:solidFill>
                  <a:schemeClr val="tx1">
                    <a:lumMod val="50000"/>
                    <a:lumOff val="50000"/>
                  </a:schemeClr>
                </a:solidFill>
              </a:rPr>
              <a:t>Disorders</a:t>
            </a:r>
            <a:r>
              <a:rPr lang="it-IT" sz="4000" b="1" dirty="0">
                <a:solidFill>
                  <a:schemeClr val="tx1">
                    <a:lumMod val="50000"/>
                    <a:lumOff val="50000"/>
                  </a:schemeClr>
                </a:solidFill>
              </a:rPr>
              <a:t> of sex </a:t>
            </a:r>
            <a:r>
              <a:rPr lang="it-IT" sz="4000" b="1" dirty="0" err="1">
                <a:solidFill>
                  <a:schemeClr val="tx1">
                    <a:lumMod val="50000"/>
                    <a:lumOff val="50000"/>
                  </a:schemeClr>
                </a:solidFill>
              </a:rPr>
              <a:t>development</a:t>
            </a:r>
            <a:r>
              <a:rPr lang="it-IT" b="1" dirty="0">
                <a:solidFill>
                  <a:schemeClr val="tx1">
                    <a:lumMod val="50000"/>
                    <a:lumOff val="50000"/>
                  </a:schemeClr>
                </a:solidFill>
              </a:rPr>
              <a:t> </a:t>
            </a:r>
            <a:endParaRPr lang="it-IT" b="1" dirty="0" smtClean="0">
              <a:solidFill>
                <a:schemeClr val="tx1">
                  <a:lumMod val="50000"/>
                  <a:lumOff val="50000"/>
                </a:schemeClr>
              </a:solidFill>
            </a:endParaRPr>
          </a:p>
          <a:p>
            <a:endParaRPr lang="it-IT" b="1" i="1" dirty="0" smtClean="0">
              <a:solidFill>
                <a:schemeClr val="tx1">
                  <a:lumMod val="50000"/>
                  <a:lumOff val="50000"/>
                </a:schemeClr>
              </a:solidFill>
            </a:endParaRPr>
          </a:p>
          <a:p>
            <a:r>
              <a:rPr lang="it-IT" sz="2000" b="1" i="1" dirty="0" smtClean="0">
                <a:solidFill>
                  <a:schemeClr val="tx1">
                    <a:lumMod val="50000"/>
                    <a:lumOff val="50000"/>
                  </a:schemeClr>
                </a:solidFill>
              </a:rPr>
              <a:t>46,XY </a:t>
            </a:r>
            <a:r>
              <a:rPr lang="it-IT" sz="2000" b="1" i="1" dirty="0">
                <a:solidFill>
                  <a:schemeClr val="tx1">
                    <a:lumMod val="50000"/>
                    <a:lumOff val="50000"/>
                  </a:schemeClr>
                </a:solidFill>
              </a:rPr>
              <a:t>Complete </a:t>
            </a:r>
            <a:r>
              <a:rPr lang="it-IT" sz="2000" b="1" i="1" dirty="0" err="1">
                <a:solidFill>
                  <a:schemeClr val="tx1">
                    <a:lumMod val="50000"/>
                    <a:lumOff val="50000"/>
                  </a:schemeClr>
                </a:solidFill>
              </a:rPr>
              <a:t>gonadal</a:t>
            </a:r>
            <a:r>
              <a:rPr lang="it-IT" sz="2000" b="1" i="1" dirty="0">
                <a:solidFill>
                  <a:schemeClr val="tx1">
                    <a:lumMod val="50000"/>
                    <a:lumOff val="50000"/>
                  </a:schemeClr>
                </a:solidFill>
              </a:rPr>
              <a:t> </a:t>
            </a:r>
            <a:r>
              <a:rPr lang="it-IT" sz="2000" b="1" i="1" dirty="0" err="1">
                <a:solidFill>
                  <a:schemeClr val="tx1">
                    <a:lumMod val="50000"/>
                    <a:lumOff val="50000"/>
                  </a:schemeClr>
                </a:solidFill>
              </a:rPr>
              <a:t>dysgenesis</a:t>
            </a:r>
            <a:r>
              <a:rPr lang="it-IT" sz="2000" b="1" i="1" dirty="0">
                <a:solidFill>
                  <a:schemeClr val="tx1">
                    <a:lumMod val="50000"/>
                    <a:lumOff val="50000"/>
                  </a:schemeClr>
                </a:solidFill>
              </a:rPr>
              <a:t> </a:t>
            </a:r>
            <a:endParaRPr lang="it-IT" sz="2000" b="1" i="1" dirty="0" smtClean="0">
              <a:solidFill>
                <a:schemeClr val="tx1">
                  <a:lumMod val="50000"/>
                  <a:lumOff val="50000"/>
                </a:schemeClr>
              </a:solidFill>
            </a:endParaRPr>
          </a:p>
          <a:p>
            <a:r>
              <a:rPr lang="it-IT" sz="2000" dirty="0" smtClean="0">
                <a:solidFill>
                  <a:schemeClr val="tx1">
                    <a:lumMod val="50000"/>
                    <a:lumOff val="50000"/>
                  </a:schemeClr>
                </a:solidFill>
              </a:rPr>
              <a:t>• </a:t>
            </a:r>
            <a:r>
              <a:rPr lang="it-IT" sz="2000" dirty="0">
                <a:solidFill>
                  <a:schemeClr val="tx1">
                    <a:lumMod val="50000"/>
                    <a:lumOff val="50000"/>
                  </a:schemeClr>
                </a:solidFill>
              </a:rPr>
              <a:t>Complete </a:t>
            </a:r>
            <a:r>
              <a:rPr lang="it-IT" sz="2000" dirty="0" err="1">
                <a:solidFill>
                  <a:schemeClr val="tx1">
                    <a:lumMod val="50000"/>
                    <a:lumOff val="50000"/>
                  </a:schemeClr>
                </a:solidFill>
              </a:rPr>
              <a:t>failure</a:t>
            </a:r>
            <a:r>
              <a:rPr lang="it-IT" sz="2000" dirty="0">
                <a:solidFill>
                  <a:schemeClr val="tx1">
                    <a:lumMod val="50000"/>
                    <a:lumOff val="50000"/>
                  </a:schemeClr>
                </a:solidFill>
              </a:rPr>
              <a:t> of </a:t>
            </a:r>
            <a:r>
              <a:rPr lang="it-IT" sz="2000" dirty="0" err="1">
                <a:solidFill>
                  <a:schemeClr val="tx1">
                    <a:lumMod val="50000"/>
                    <a:lumOff val="50000"/>
                  </a:schemeClr>
                </a:solidFill>
              </a:rPr>
              <a:t>testis</a:t>
            </a:r>
            <a:r>
              <a:rPr lang="it-IT" sz="2000" dirty="0">
                <a:solidFill>
                  <a:schemeClr val="tx1">
                    <a:lumMod val="50000"/>
                    <a:lumOff val="50000"/>
                  </a:schemeClr>
                </a:solidFill>
              </a:rPr>
              <a:t> </a:t>
            </a:r>
            <a:r>
              <a:rPr lang="it-IT" sz="2000" dirty="0" err="1">
                <a:solidFill>
                  <a:schemeClr val="tx1">
                    <a:lumMod val="50000"/>
                    <a:lumOff val="50000"/>
                  </a:schemeClr>
                </a:solidFill>
              </a:rPr>
              <a:t>formation</a:t>
            </a:r>
            <a:r>
              <a:rPr lang="it-IT" sz="2000" dirty="0">
                <a:solidFill>
                  <a:schemeClr val="tx1">
                    <a:lumMod val="50000"/>
                    <a:lumOff val="50000"/>
                  </a:schemeClr>
                </a:solidFill>
              </a:rPr>
              <a:t> </a:t>
            </a:r>
            <a:endParaRPr lang="it-IT" sz="2000" dirty="0" smtClean="0">
              <a:solidFill>
                <a:schemeClr val="tx1">
                  <a:lumMod val="50000"/>
                  <a:lumOff val="50000"/>
                </a:schemeClr>
              </a:solidFill>
            </a:endParaRPr>
          </a:p>
          <a:p>
            <a:r>
              <a:rPr lang="it-IT" sz="2000" dirty="0" smtClean="0">
                <a:solidFill>
                  <a:schemeClr val="tx1">
                    <a:lumMod val="50000"/>
                    <a:lumOff val="50000"/>
                  </a:schemeClr>
                </a:solidFill>
              </a:rPr>
              <a:t>• </a:t>
            </a:r>
            <a:r>
              <a:rPr lang="it-IT" sz="2000" dirty="0">
                <a:solidFill>
                  <a:schemeClr val="tx1">
                    <a:lumMod val="50000"/>
                    <a:lumOff val="50000"/>
                  </a:schemeClr>
                </a:solidFill>
              </a:rPr>
              <a:t>Severe </a:t>
            </a:r>
            <a:r>
              <a:rPr lang="it-IT" sz="2000" dirty="0" err="1">
                <a:solidFill>
                  <a:schemeClr val="tx1">
                    <a:lumMod val="50000"/>
                    <a:lumOff val="50000"/>
                  </a:schemeClr>
                </a:solidFill>
              </a:rPr>
              <a:t>loss</a:t>
            </a:r>
            <a:r>
              <a:rPr lang="it-IT" sz="2000" dirty="0">
                <a:solidFill>
                  <a:schemeClr val="tx1">
                    <a:lumMod val="50000"/>
                    <a:lumOff val="50000"/>
                  </a:schemeClr>
                </a:solidFill>
              </a:rPr>
              <a:t>-of-</a:t>
            </a:r>
            <a:r>
              <a:rPr lang="it-IT" sz="2000" dirty="0" err="1">
                <a:solidFill>
                  <a:schemeClr val="tx1">
                    <a:lumMod val="50000"/>
                    <a:lumOff val="50000"/>
                  </a:schemeClr>
                </a:solidFill>
              </a:rPr>
              <a:t>function</a:t>
            </a:r>
            <a:r>
              <a:rPr lang="it-IT" sz="2000" dirty="0">
                <a:solidFill>
                  <a:schemeClr val="tx1">
                    <a:lumMod val="50000"/>
                    <a:lumOff val="50000"/>
                  </a:schemeClr>
                </a:solidFill>
              </a:rPr>
              <a:t> </a:t>
            </a:r>
            <a:r>
              <a:rPr lang="it-IT" sz="2000" dirty="0" err="1">
                <a:solidFill>
                  <a:schemeClr val="tx1">
                    <a:lumMod val="50000"/>
                    <a:lumOff val="50000"/>
                  </a:schemeClr>
                </a:solidFill>
              </a:rPr>
              <a:t>mutations</a:t>
            </a:r>
            <a:r>
              <a:rPr lang="it-IT" sz="2000" dirty="0">
                <a:solidFill>
                  <a:schemeClr val="tx1">
                    <a:lumMod val="50000"/>
                    <a:lumOff val="50000"/>
                  </a:schemeClr>
                </a:solidFill>
              </a:rPr>
              <a:t> in SRY and </a:t>
            </a:r>
            <a:r>
              <a:rPr lang="it-IT" sz="2000" dirty="0" err="1">
                <a:solidFill>
                  <a:schemeClr val="tx1">
                    <a:lumMod val="50000"/>
                    <a:lumOff val="50000"/>
                  </a:schemeClr>
                </a:solidFill>
              </a:rPr>
              <a:t>other</a:t>
            </a:r>
            <a:r>
              <a:rPr lang="it-IT" sz="2000" dirty="0">
                <a:solidFill>
                  <a:schemeClr val="tx1">
                    <a:lumMod val="50000"/>
                    <a:lumOff val="50000"/>
                  </a:schemeClr>
                </a:solidFill>
              </a:rPr>
              <a:t> </a:t>
            </a:r>
            <a:r>
              <a:rPr lang="it-IT" sz="2000" dirty="0" err="1">
                <a:solidFill>
                  <a:schemeClr val="tx1">
                    <a:lumMod val="50000"/>
                    <a:lumOff val="50000"/>
                  </a:schemeClr>
                </a:solidFill>
              </a:rPr>
              <a:t>genes</a:t>
            </a:r>
            <a:r>
              <a:rPr lang="it-IT" sz="2000" dirty="0">
                <a:solidFill>
                  <a:schemeClr val="tx1">
                    <a:lumMod val="50000"/>
                    <a:lumOff val="50000"/>
                  </a:schemeClr>
                </a:solidFill>
              </a:rPr>
              <a:t> </a:t>
            </a:r>
            <a:endParaRPr lang="it-IT" sz="2000" dirty="0" smtClean="0">
              <a:solidFill>
                <a:schemeClr val="tx1">
                  <a:lumMod val="50000"/>
                  <a:lumOff val="50000"/>
                </a:schemeClr>
              </a:solidFill>
            </a:endParaRPr>
          </a:p>
          <a:p>
            <a:endParaRPr lang="it-IT" sz="2000" dirty="0" smtClean="0">
              <a:solidFill>
                <a:schemeClr val="tx1">
                  <a:lumMod val="50000"/>
                  <a:lumOff val="50000"/>
                </a:schemeClr>
              </a:solidFill>
            </a:endParaRPr>
          </a:p>
          <a:p>
            <a:r>
              <a:rPr lang="it-IT" sz="2000" b="1" i="1" dirty="0" smtClean="0">
                <a:solidFill>
                  <a:schemeClr val="tx1">
                    <a:lumMod val="50000"/>
                    <a:lumOff val="50000"/>
                  </a:schemeClr>
                </a:solidFill>
              </a:rPr>
              <a:t>46,XY </a:t>
            </a:r>
            <a:r>
              <a:rPr lang="it-IT" sz="2000" b="1" i="1" dirty="0" err="1">
                <a:solidFill>
                  <a:schemeClr val="tx1">
                    <a:lumMod val="50000"/>
                    <a:lumOff val="50000"/>
                  </a:schemeClr>
                </a:solidFill>
              </a:rPr>
              <a:t>Disorder</a:t>
            </a:r>
            <a:r>
              <a:rPr lang="it-IT" sz="2000" b="1" i="1" dirty="0">
                <a:solidFill>
                  <a:schemeClr val="tx1">
                    <a:lumMod val="50000"/>
                    <a:lumOff val="50000"/>
                  </a:schemeClr>
                </a:solidFill>
              </a:rPr>
              <a:t> of sex </a:t>
            </a:r>
            <a:r>
              <a:rPr lang="it-IT" sz="2000" b="1" i="1" dirty="0" err="1">
                <a:solidFill>
                  <a:schemeClr val="tx1">
                    <a:lumMod val="50000"/>
                    <a:lumOff val="50000"/>
                  </a:schemeClr>
                </a:solidFill>
              </a:rPr>
              <a:t>development</a:t>
            </a:r>
            <a:r>
              <a:rPr lang="it-IT" sz="2000" b="1" dirty="0">
                <a:solidFill>
                  <a:schemeClr val="tx1">
                    <a:lumMod val="50000"/>
                    <a:lumOff val="50000"/>
                  </a:schemeClr>
                </a:solidFill>
              </a:rPr>
              <a:t> </a:t>
            </a:r>
            <a:endParaRPr lang="it-IT" sz="2000" b="1" dirty="0" smtClean="0">
              <a:solidFill>
                <a:schemeClr val="tx1">
                  <a:lumMod val="50000"/>
                  <a:lumOff val="50000"/>
                </a:schemeClr>
              </a:solidFill>
            </a:endParaRPr>
          </a:p>
          <a:p>
            <a:r>
              <a:rPr lang="it-IT" sz="2000" dirty="0" smtClean="0">
                <a:solidFill>
                  <a:schemeClr val="tx1">
                    <a:lumMod val="50000"/>
                    <a:lumOff val="50000"/>
                  </a:schemeClr>
                </a:solidFill>
              </a:rPr>
              <a:t>• </a:t>
            </a:r>
            <a:r>
              <a:rPr lang="it-IT" sz="2000" dirty="0" err="1">
                <a:solidFill>
                  <a:schemeClr val="tx1">
                    <a:lumMod val="50000"/>
                    <a:lumOff val="50000"/>
                  </a:schemeClr>
                </a:solidFill>
              </a:rPr>
              <a:t>Failure</a:t>
            </a:r>
            <a:r>
              <a:rPr lang="it-IT" sz="2000" dirty="0">
                <a:solidFill>
                  <a:schemeClr val="tx1">
                    <a:lumMod val="50000"/>
                    <a:lumOff val="50000"/>
                  </a:schemeClr>
                </a:solidFill>
              </a:rPr>
              <a:t> of </a:t>
            </a:r>
            <a:r>
              <a:rPr lang="it-IT" sz="2000" dirty="0" err="1">
                <a:solidFill>
                  <a:schemeClr val="tx1">
                    <a:lumMod val="50000"/>
                    <a:lumOff val="50000"/>
                  </a:schemeClr>
                </a:solidFill>
              </a:rPr>
              <a:t>testicular</a:t>
            </a:r>
            <a:r>
              <a:rPr lang="it-IT" sz="2000" dirty="0">
                <a:solidFill>
                  <a:schemeClr val="tx1">
                    <a:lumMod val="50000"/>
                    <a:lumOff val="50000"/>
                  </a:schemeClr>
                </a:solidFill>
              </a:rPr>
              <a:t> </a:t>
            </a:r>
            <a:r>
              <a:rPr lang="it-IT" sz="2000" dirty="0" err="1">
                <a:solidFill>
                  <a:schemeClr val="tx1">
                    <a:lumMod val="50000"/>
                    <a:lumOff val="50000"/>
                  </a:schemeClr>
                </a:solidFill>
              </a:rPr>
              <a:t>determination</a:t>
            </a:r>
            <a:r>
              <a:rPr lang="it-IT" sz="2000" dirty="0">
                <a:solidFill>
                  <a:schemeClr val="tx1">
                    <a:lumMod val="50000"/>
                    <a:lumOff val="50000"/>
                  </a:schemeClr>
                </a:solidFill>
              </a:rPr>
              <a:t> (e.g. </a:t>
            </a:r>
            <a:r>
              <a:rPr lang="it-IT" sz="2000" dirty="0" err="1">
                <a:solidFill>
                  <a:schemeClr val="tx1">
                    <a:lumMod val="50000"/>
                    <a:lumOff val="50000"/>
                  </a:schemeClr>
                </a:solidFill>
              </a:rPr>
              <a:t>loss</a:t>
            </a:r>
            <a:r>
              <a:rPr lang="it-IT" sz="2000" dirty="0">
                <a:solidFill>
                  <a:schemeClr val="tx1">
                    <a:lumMod val="50000"/>
                    <a:lumOff val="50000"/>
                  </a:schemeClr>
                </a:solidFill>
              </a:rPr>
              <a:t>-of-</a:t>
            </a:r>
            <a:r>
              <a:rPr lang="it-IT" sz="2000" dirty="0" err="1">
                <a:solidFill>
                  <a:schemeClr val="tx1">
                    <a:lumMod val="50000"/>
                    <a:lumOff val="50000"/>
                  </a:schemeClr>
                </a:solidFill>
              </a:rPr>
              <a:t>function</a:t>
            </a:r>
            <a:r>
              <a:rPr lang="it-IT" sz="2000" dirty="0">
                <a:solidFill>
                  <a:schemeClr val="tx1">
                    <a:lumMod val="50000"/>
                    <a:lumOff val="50000"/>
                  </a:schemeClr>
                </a:solidFill>
              </a:rPr>
              <a:t> </a:t>
            </a:r>
            <a:r>
              <a:rPr lang="it-IT" sz="2000" dirty="0" err="1">
                <a:solidFill>
                  <a:schemeClr val="tx1">
                    <a:lumMod val="50000"/>
                    <a:lumOff val="50000"/>
                  </a:schemeClr>
                </a:solidFill>
              </a:rPr>
              <a:t>mutation</a:t>
            </a:r>
            <a:r>
              <a:rPr lang="it-IT" sz="2000" dirty="0">
                <a:solidFill>
                  <a:schemeClr val="tx1">
                    <a:lumMod val="50000"/>
                    <a:lumOff val="50000"/>
                  </a:schemeClr>
                </a:solidFill>
              </a:rPr>
              <a:t> in SRY) </a:t>
            </a:r>
            <a:endParaRPr lang="it-IT" sz="2000" dirty="0" smtClean="0">
              <a:solidFill>
                <a:schemeClr val="tx1">
                  <a:lumMod val="50000"/>
                  <a:lumOff val="50000"/>
                </a:schemeClr>
              </a:solidFill>
            </a:endParaRPr>
          </a:p>
          <a:p>
            <a:r>
              <a:rPr lang="it-IT" sz="2000" dirty="0" smtClean="0">
                <a:solidFill>
                  <a:schemeClr val="tx1">
                    <a:lumMod val="50000"/>
                    <a:lumOff val="50000"/>
                  </a:schemeClr>
                </a:solidFill>
              </a:rPr>
              <a:t>• </a:t>
            </a:r>
            <a:r>
              <a:rPr lang="it-IT" sz="2000" dirty="0" err="1">
                <a:solidFill>
                  <a:schemeClr val="tx1">
                    <a:lumMod val="50000"/>
                    <a:lumOff val="50000"/>
                  </a:schemeClr>
                </a:solidFill>
              </a:rPr>
              <a:t>Failure</a:t>
            </a:r>
            <a:r>
              <a:rPr lang="it-IT" sz="2000" dirty="0">
                <a:solidFill>
                  <a:schemeClr val="tx1">
                    <a:lumMod val="50000"/>
                    <a:lumOff val="50000"/>
                  </a:schemeClr>
                </a:solidFill>
              </a:rPr>
              <a:t> of </a:t>
            </a:r>
            <a:r>
              <a:rPr lang="it-IT" sz="2000" dirty="0" err="1">
                <a:solidFill>
                  <a:schemeClr val="tx1">
                    <a:lumMod val="50000"/>
                    <a:lumOff val="50000"/>
                  </a:schemeClr>
                </a:solidFill>
              </a:rPr>
              <a:t>steroidogenesis</a:t>
            </a:r>
            <a:r>
              <a:rPr lang="it-IT" sz="2000" dirty="0">
                <a:solidFill>
                  <a:schemeClr val="tx1">
                    <a:lumMod val="50000"/>
                    <a:lumOff val="50000"/>
                  </a:schemeClr>
                </a:solidFill>
              </a:rPr>
              <a:t> (</a:t>
            </a:r>
            <a:r>
              <a:rPr lang="it-IT" sz="2000" dirty="0" err="1">
                <a:solidFill>
                  <a:schemeClr val="tx1">
                    <a:lumMod val="50000"/>
                    <a:lumOff val="50000"/>
                  </a:schemeClr>
                </a:solidFill>
              </a:rPr>
              <a:t>mutation</a:t>
            </a:r>
            <a:r>
              <a:rPr lang="it-IT" sz="2000" dirty="0">
                <a:solidFill>
                  <a:schemeClr val="tx1">
                    <a:lumMod val="50000"/>
                    <a:lumOff val="50000"/>
                  </a:schemeClr>
                </a:solidFill>
              </a:rPr>
              <a:t> </a:t>
            </a:r>
            <a:r>
              <a:rPr lang="it-IT" sz="2000" dirty="0" err="1">
                <a:solidFill>
                  <a:schemeClr val="tx1">
                    <a:lumMod val="50000"/>
                    <a:lumOff val="50000"/>
                  </a:schemeClr>
                </a:solidFill>
              </a:rPr>
              <a:t>inactivating</a:t>
            </a:r>
            <a:r>
              <a:rPr lang="it-IT" sz="2000" dirty="0">
                <a:solidFill>
                  <a:schemeClr val="tx1">
                    <a:lumMod val="50000"/>
                    <a:lumOff val="50000"/>
                  </a:schemeClr>
                </a:solidFill>
              </a:rPr>
              <a:t> </a:t>
            </a:r>
            <a:r>
              <a:rPr lang="it-IT" sz="2000" dirty="0" err="1">
                <a:solidFill>
                  <a:schemeClr val="tx1">
                    <a:lumMod val="50000"/>
                    <a:lumOff val="50000"/>
                  </a:schemeClr>
                </a:solidFill>
              </a:rPr>
              <a:t>enzyme</a:t>
            </a:r>
            <a:r>
              <a:rPr lang="it-IT" sz="2000" dirty="0">
                <a:solidFill>
                  <a:schemeClr val="tx1">
                    <a:lumMod val="50000"/>
                    <a:lumOff val="50000"/>
                  </a:schemeClr>
                </a:solidFill>
              </a:rPr>
              <a:t> in </a:t>
            </a:r>
            <a:r>
              <a:rPr lang="it-IT" sz="2000" dirty="0" err="1">
                <a:solidFill>
                  <a:schemeClr val="tx1">
                    <a:lumMod val="50000"/>
                    <a:lumOff val="50000"/>
                  </a:schemeClr>
                </a:solidFill>
              </a:rPr>
              <a:t>biosynthetic</a:t>
            </a:r>
            <a:r>
              <a:rPr lang="it-IT" sz="2000" dirty="0">
                <a:solidFill>
                  <a:schemeClr val="tx1">
                    <a:lumMod val="50000"/>
                    <a:lumOff val="50000"/>
                  </a:schemeClr>
                </a:solidFill>
              </a:rPr>
              <a:t> </a:t>
            </a:r>
            <a:r>
              <a:rPr lang="it-IT" sz="2000" dirty="0" err="1">
                <a:solidFill>
                  <a:schemeClr val="tx1">
                    <a:lumMod val="50000"/>
                    <a:lumOff val="50000"/>
                  </a:schemeClr>
                </a:solidFill>
              </a:rPr>
              <a:t>pathway</a:t>
            </a:r>
            <a:r>
              <a:rPr lang="it-IT" sz="2000" dirty="0">
                <a:solidFill>
                  <a:schemeClr val="tx1">
                    <a:lumMod val="50000"/>
                    <a:lumOff val="50000"/>
                  </a:schemeClr>
                </a:solidFill>
              </a:rPr>
              <a:t> to testosterone) </a:t>
            </a:r>
            <a:endParaRPr lang="it-IT" sz="2000" dirty="0" smtClean="0">
              <a:solidFill>
                <a:schemeClr val="tx1">
                  <a:lumMod val="50000"/>
                  <a:lumOff val="50000"/>
                </a:schemeClr>
              </a:solidFill>
            </a:endParaRPr>
          </a:p>
          <a:p>
            <a:r>
              <a:rPr lang="it-IT" sz="2000" dirty="0" smtClean="0">
                <a:solidFill>
                  <a:schemeClr val="tx1">
                    <a:lumMod val="50000"/>
                    <a:lumOff val="50000"/>
                  </a:schemeClr>
                </a:solidFill>
              </a:rPr>
              <a:t>• </a:t>
            </a:r>
            <a:r>
              <a:rPr lang="it-IT" sz="2000" dirty="0" err="1">
                <a:solidFill>
                  <a:schemeClr val="tx1">
                    <a:lumMod val="50000"/>
                    <a:lumOff val="50000"/>
                  </a:schemeClr>
                </a:solidFill>
              </a:rPr>
              <a:t>Failure</a:t>
            </a:r>
            <a:r>
              <a:rPr lang="it-IT" sz="2000" dirty="0">
                <a:solidFill>
                  <a:schemeClr val="tx1">
                    <a:lumMod val="50000"/>
                    <a:lumOff val="50000"/>
                  </a:schemeClr>
                </a:solidFill>
              </a:rPr>
              <a:t> of DHT </a:t>
            </a:r>
            <a:r>
              <a:rPr lang="it-IT" sz="2000" dirty="0" err="1">
                <a:solidFill>
                  <a:schemeClr val="tx1">
                    <a:lumMod val="50000"/>
                    <a:lumOff val="50000"/>
                  </a:schemeClr>
                </a:solidFill>
              </a:rPr>
              <a:t>biosynthesis</a:t>
            </a:r>
            <a:r>
              <a:rPr lang="it-IT" sz="2000" dirty="0">
                <a:solidFill>
                  <a:schemeClr val="tx1">
                    <a:lumMod val="50000"/>
                    <a:lumOff val="50000"/>
                  </a:schemeClr>
                </a:solidFill>
              </a:rPr>
              <a:t> (</a:t>
            </a:r>
            <a:r>
              <a:rPr lang="it-IT" sz="2000" dirty="0" err="1">
                <a:solidFill>
                  <a:schemeClr val="tx1">
                    <a:lumMod val="50000"/>
                    <a:lumOff val="50000"/>
                  </a:schemeClr>
                </a:solidFill>
              </a:rPr>
              <a:t>mutation</a:t>
            </a:r>
            <a:r>
              <a:rPr lang="it-IT" sz="2000" dirty="0">
                <a:solidFill>
                  <a:schemeClr val="tx1">
                    <a:lumMod val="50000"/>
                    <a:lumOff val="50000"/>
                  </a:schemeClr>
                </a:solidFill>
              </a:rPr>
              <a:t> in SRD5A2) </a:t>
            </a:r>
            <a:endParaRPr lang="it-IT" sz="2000" dirty="0" smtClean="0">
              <a:solidFill>
                <a:schemeClr val="tx1">
                  <a:lumMod val="50000"/>
                  <a:lumOff val="50000"/>
                </a:schemeClr>
              </a:solidFill>
            </a:endParaRPr>
          </a:p>
          <a:p>
            <a:r>
              <a:rPr lang="it-IT" sz="2000" dirty="0" smtClean="0">
                <a:solidFill>
                  <a:schemeClr val="tx1">
                    <a:lumMod val="50000"/>
                    <a:lumOff val="50000"/>
                  </a:schemeClr>
                </a:solidFill>
              </a:rPr>
              <a:t>• </a:t>
            </a:r>
            <a:r>
              <a:rPr lang="it-IT" sz="2000" dirty="0" err="1">
                <a:solidFill>
                  <a:schemeClr val="tx1">
                    <a:lumMod val="50000"/>
                    <a:lumOff val="50000"/>
                  </a:schemeClr>
                </a:solidFill>
              </a:rPr>
              <a:t>Androgen</a:t>
            </a:r>
            <a:r>
              <a:rPr lang="it-IT" sz="2000" dirty="0">
                <a:solidFill>
                  <a:schemeClr val="tx1">
                    <a:lumMod val="50000"/>
                    <a:lumOff val="50000"/>
                  </a:schemeClr>
                </a:solidFill>
              </a:rPr>
              <a:t> </a:t>
            </a:r>
            <a:r>
              <a:rPr lang="it-IT" sz="2000" dirty="0" err="1">
                <a:solidFill>
                  <a:schemeClr val="tx1">
                    <a:lumMod val="50000"/>
                    <a:lumOff val="50000"/>
                  </a:schemeClr>
                </a:solidFill>
              </a:rPr>
              <a:t>insensitivity</a:t>
            </a:r>
            <a:r>
              <a:rPr lang="it-IT" sz="2000" dirty="0">
                <a:solidFill>
                  <a:schemeClr val="tx1">
                    <a:lumMod val="50000"/>
                    <a:lumOff val="50000"/>
                  </a:schemeClr>
                </a:solidFill>
              </a:rPr>
              <a:t> (</a:t>
            </a:r>
            <a:r>
              <a:rPr lang="it-IT" sz="2000" dirty="0" err="1">
                <a:solidFill>
                  <a:schemeClr val="tx1">
                    <a:lumMod val="50000"/>
                    <a:lumOff val="50000"/>
                  </a:schemeClr>
                </a:solidFill>
              </a:rPr>
              <a:t>mutation</a:t>
            </a:r>
            <a:r>
              <a:rPr lang="it-IT" sz="2000" dirty="0">
                <a:solidFill>
                  <a:schemeClr val="tx1">
                    <a:lumMod val="50000"/>
                    <a:lumOff val="50000"/>
                  </a:schemeClr>
                </a:solidFill>
              </a:rPr>
              <a:t> in the gene </a:t>
            </a:r>
            <a:r>
              <a:rPr lang="it-IT" sz="2000" dirty="0" err="1">
                <a:solidFill>
                  <a:schemeClr val="tx1">
                    <a:lumMod val="50000"/>
                    <a:lumOff val="50000"/>
                  </a:schemeClr>
                </a:solidFill>
              </a:rPr>
              <a:t>encoding</a:t>
            </a:r>
            <a:r>
              <a:rPr lang="it-IT" sz="2000" dirty="0">
                <a:solidFill>
                  <a:schemeClr val="tx1">
                    <a:lumMod val="50000"/>
                    <a:lumOff val="50000"/>
                  </a:schemeClr>
                </a:solidFill>
              </a:rPr>
              <a:t> the </a:t>
            </a:r>
            <a:r>
              <a:rPr lang="it-IT" sz="2000" dirty="0" err="1">
                <a:solidFill>
                  <a:schemeClr val="tx1">
                    <a:lumMod val="50000"/>
                    <a:lumOff val="50000"/>
                  </a:schemeClr>
                </a:solidFill>
              </a:rPr>
              <a:t>androgen</a:t>
            </a:r>
            <a:r>
              <a:rPr lang="it-IT" sz="2000" dirty="0">
                <a:solidFill>
                  <a:schemeClr val="tx1">
                    <a:lumMod val="50000"/>
                    <a:lumOff val="50000"/>
                  </a:schemeClr>
                </a:solidFill>
              </a:rPr>
              <a:t> </a:t>
            </a:r>
            <a:r>
              <a:rPr lang="it-IT" sz="2000" dirty="0" err="1">
                <a:solidFill>
                  <a:schemeClr val="tx1">
                    <a:lumMod val="50000"/>
                    <a:lumOff val="50000"/>
                  </a:schemeClr>
                </a:solidFill>
              </a:rPr>
              <a:t>receptor</a:t>
            </a:r>
            <a:r>
              <a:rPr lang="it-IT" sz="2000" dirty="0">
                <a:solidFill>
                  <a:schemeClr val="tx1">
                    <a:lumMod val="50000"/>
                    <a:lumOff val="50000"/>
                  </a:schemeClr>
                </a:solidFill>
              </a:rPr>
              <a:t>) </a:t>
            </a:r>
            <a:endParaRPr lang="it-IT" sz="2000" dirty="0" smtClean="0">
              <a:solidFill>
                <a:schemeClr val="tx1">
                  <a:lumMod val="50000"/>
                  <a:lumOff val="50000"/>
                </a:schemeClr>
              </a:solidFill>
            </a:endParaRPr>
          </a:p>
          <a:p>
            <a:r>
              <a:rPr lang="it-IT" sz="2000" dirty="0" smtClean="0">
                <a:solidFill>
                  <a:schemeClr val="tx1">
                    <a:lumMod val="50000"/>
                    <a:lumOff val="50000"/>
                  </a:schemeClr>
                </a:solidFill>
              </a:rPr>
              <a:t>• </a:t>
            </a:r>
            <a:r>
              <a:rPr lang="it-IT" sz="2000" dirty="0" err="1">
                <a:solidFill>
                  <a:schemeClr val="tx1">
                    <a:lumMod val="50000"/>
                    <a:lumOff val="50000"/>
                  </a:schemeClr>
                </a:solidFill>
              </a:rPr>
              <a:t>Maternal</a:t>
            </a:r>
            <a:r>
              <a:rPr lang="it-IT" sz="2000" dirty="0">
                <a:solidFill>
                  <a:schemeClr val="tx1">
                    <a:lumMod val="50000"/>
                    <a:lumOff val="50000"/>
                  </a:schemeClr>
                </a:solidFill>
              </a:rPr>
              <a:t> </a:t>
            </a:r>
            <a:r>
              <a:rPr lang="it-IT" sz="2000" dirty="0" err="1">
                <a:solidFill>
                  <a:schemeClr val="tx1">
                    <a:lumMod val="50000"/>
                    <a:lumOff val="50000"/>
                  </a:schemeClr>
                </a:solidFill>
              </a:rPr>
              <a:t>consumption</a:t>
            </a:r>
            <a:r>
              <a:rPr lang="it-IT" sz="2000" dirty="0">
                <a:solidFill>
                  <a:schemeClr val="tx1">
                    <a:lumMod val="50000"/>
                    <a:lumOff val="50000"/>
                  </a:schemeClr>
                </a:solidFill>
              </a:rPr>
              <a:t> of anti-</a:t>
            </a:r>
            <a:r>
              <a:rPr lang="it-IT" sz="2000" dirty="0" err="1">
                <a:solidFill>
                  <a:schemeClr val="tx1">
                    <a:lumMod val="50000"/>
                    <a:lumOff val="50000"/>
                  </a:schemeClr>
                </a:solidFill>
              </a:rPr>
              <a:t>androgenic</a:t>
            </a:r>
            <a:r>
              <a:rPr lang="it-IT" sz="2000" dirty="0">
                <a:solidFill>
                  <a:schemeClr val="tx1">
                    <a:lumMod val="50000"/>
                    <a:lumOff val="50000"/>
                  </a:schemeClr>
                </a:solidFill>
              </a:rPr>
              <a:t> </a:t>
            </a:r>
            <a:r>
              <a:rPr lang="it-IT" sz="2000" dirty="0" err="1">
                <a:solidFill>
                  <a:schemeClr val="tx1">
                    <a:lumMod val="50000"/>
                    <a:lumOff val="50000"/>
                  </a:schemeClr>
                </a:solidFill>
              </a:rPr>
              <a:t>drugs</a:t>
            </a:r>
            <a:r>
              <a:rPr lang="it-IT" sz="2000" dirty="0">
                <a:solidFill>
                  <a:schemeClr val="tx1">
                    <a:lumMod val="50000"/>
                    <a:lumOff val="50000"/>
                  </a:schemeClr>
                </a:solidFill>
              </a:rPr>
              <a:t> (e.g. </a:t>
            </a:r>
            <a:r>
              <a:rPr lang="it-IT" sz="2000" dirty="0" err="1">
                <a:solidFill>
                  <a:schemeClr val="tx1">
                    <a:lumMod val="50000"/>
                    <a:lumOff val="50000"/>
                  </a:schemeClr>
                </a:solidFill>
              </a:rPr>
              <a:t>spironolactone</a:t>
            </a:r>
            <a:r>
              <a:rPr lang="it-IT" sz="2000" dirty="0" smtClean="0">
                <a:solidFill>
                  <a:schemeClr val="tx1">
                    <a:lumMod val="50000"/>
                    <a:lumOff val="50000"/>
                  </a:schemeClr>
                </a:solidFill>
              </a:rPr>
              <a:t>)</a:t>
            </a:r>
          </a:p>
          <a:p>
            <a:r>
              <a:rPr lang="it-IT" sz="2000" dirty="0" smtClean="0">
                <a:solidFill>
                  <a:schemeClr val="tx1">
                    <a:lumMod val="50000"/>
                    <a:lumOff val="50000"/>
                  </a:schemeClr>
                </a:solidFill>
              </a:rPr>
              <a:t> </a:t>
            </a:r>
          </a:p>
          <a:p>
            <a:r>
              <a:rPr lang="it-IT" sz="2000" b="1" i="1" dirty="0" smtClean="0">
                <a:solidFill>
                  <a:schemeClr val="tx1">
                    <a:lumMod val="50000"/>
                    <a:lumOff val="50000"/>
                  </a:schemeClr>
                </a:solidFill>
              </a:rPr>
              <a:t>46,XX </a:t>
            </a:r>
            <a:r>
              <a:rPr lang="it-IT" sz="2000" b="1" i="1" dirty="0" err="1">
                <a:solidFill>
                  <a:schemeClr val="tx1">
                    <a:lumMod val="50000"/>
                    <a:lumOff val="50000"/>
                  </a:schemeClr>
                </a:solidFill>
              </a:rPr>
              <a:t>Disorder</a:t>
            </a:r>
            <a:r>
              <a:rPr lang="it-IT" sz="2000" b="1" i="1" dirty="0">
                <a:solidFill>
                  <a:schemeClr val="tx1">
                    <a:lumMod val="50000"/>
                    <a:lumOff val="50000"/>
                  </a:schemeClr>
                </a:solidFill>
              </a:rPr>
              <a:t> of sex </a:t>
            </a:r>
            <a:r>
              <a:rPr lang="it-IT" sz="2000" b="1" i="1" dirty="0" err="1">
                <a:solidFill>
                  <a:schemeClr val="tx1">
                    <a:lumMod val="50000"/>
                    <a:lumOff val="50000"/>
                  </a:schemeClr>
                </a:solidFill>
              </a:rPr>
              <a:t>development</a:t>
            </a:r>
            <a:r>
              <a:rPr lang="it-IT" sz="2000" b="1" i="1" dirty="0">
                <a:solidFill>
                  <a:schemeClr val="tx1">
                    <a:lumMod val="50000"/>
                    <a:lumOff val="50000"/>
                  </a:schemeClr>
                </a:solidFill>
              </a:rPr>
              <a:t> </a:t>
            </a:r>
            <a:endParaRPr lang="it-IT" sz="2000" b="1" i="1" dirty="0" smtClean="0">
              <a:solidFill>
                <a:schemeClr val="tx1">
                  <a:lumMod val="50000"/>
                  <a:lumOff val="50000"/>
                </a:schemeClr>
              </a:solidFill>
            </a:endParaRPr>
          </a:p>
          <a:p>
            <a:r>
              <a:rPr lang="it-IT" sz="2000" dirty="0" smtClean="0">
                <a:solidFill>
                  <a:schemeClr val="tx1">
                    <a:lumMod val="50000"/>
                    <a:lumOff val="50000"/>
                  </a:schemeClr>
                </a:solidFill>
              </a:rPr>
              <a:t>• </a:t>
            </a:r>
            <a:r>
              <a:rPr lang="it-IT" sz="2000" dirty="0" err="1">
                <a:solidFill>
                  <a:schemeClr val="tx1">
                    <a:lumMod val="50000"/>
                    <a:lumOff val="50000"/>
                  </a:schemeClr>
                </a:solidFill>
              </a:rPr>
              <a:t>Congenital</a:t>
            </a:r>
            <a:r>
              <a:rPr lang="it-IT" sz="2000" dirty="0">
                <a:solidFill>
                  <a:schemeClr val="tx1">
                    <a:lumMod val="50000"/>
                    <a:lumOff val="50000"/>
                  </a:schemeClr>
                </a:solidFill>
              </a:rPr>
              <a:t> </a:t>
            </a:r>
            <a:r>
              <a:rPr lang="it-IT" sz="2000" dirty="0" err="1">
                <a:solidFill>
                  <a:schemeClr val="tx1">
                    <a:lumMod val="50000"/>
                    <a:lumOff val="50000"/>
                  </a:schemeClr>
                </a:solidFill>
              </a:rPr>
              <a:t>adrenal</a:t>
            </a:r>
            <a:r>
              <a:rPr lang="it-IT" sz="2000" dirty="0">
                <a:solidFill>
                  <a:schemeClr val="tx1">
                    <a:lumMod val="50000"/>
                    <a:lumOff val="50000"/>
                  </a:schemeClr>
                </a:solidFill>
              </a:rPr>
              <a:t> </a:t>
            </a:r>
            <a:r>
              <a:rPr lang="it-IT" sz="2000" dirty="0" err="1">
                <a:solidFill>
                  <a:schemeClr val="tx1">
                    <a:lumMod val="50000"/>
                    <a:lumOff val="50000"/>
                  </a:schemeClr>
                </a:solidFill>
              </a:rPr>
              <a:t>hyperplasia</a:t>
            </a:r>
            <a:r>
              <a:rPr lang="it-IT" sz="2000" dirty="0">
                <a:solidFill>
                  <a:schemeClr val="tx1">
                    <a:lumMod val="50000"/>
                    <a:lumOff val="50000"/>
                  </a:schemeClr>
                </a:solidFill>
              </a:rPr>
              <a:t> (CAH) due to 21-hydroxylase </a:t>
            </a:r>
            <a:r>
              <a:rPr lang="it-IT" sz="2000" dirty="0" err="1">
                <a:solidFill>
                  <a:schemeClr val="tx1">
                    <a:lumMod val="50000"/>
                    <a:lumOff val="50000"/>
                  </a:schemeClr>
                </a:solidFill>
              </a:rPr>
              <a:t>deficiency</a:t>
            </a:r>
            <a:r>
              <a:rPr lang="it-IT" sz="2000" dirty="0">
                <a:solidFill>
                  <a:schemeClr val="tx1">
                    <a:lumMod val="50000"/>
                    <a:lumOff val="50000"/>
                  </a:schemeClr>
                </a:solidFill>
              </a:rPr>
              <a:t> (</a:t>
            </a:r>
            <a:r>
              <a:rPr lang="it-IT" sz="2000" dirty="0" err="1">
                <a:solidFill>
                  <a:schemeClr val="tx1">
                    <a:lumMod val="50000"/>
                    <a:lumOff val="50000"/>
                  </a:schemeClr>
                </a:solidFill>
              </a:rPr>
              <a:t>see</a:t>
            </a:r>
            <a:r>
              <a:rPr lang="it-IT" sz="2000" dirty="0">
                <a:solidFill>
                  <a:schemeClr val="tx1">
                    <a:lumMod val="50000"/>
                    <a:lumOff val="50000"/>
                  </a:schemeClr>
                </a:solidFill>
              </a:rPr>
              <a:t> Figure 6.10) </a:t>
            </a:r>
            <a:endParaRPr lang="it-IT" sz="2000" dirty="0" smtClean="0">
              <a:solidFill>
                <a:schemeClr val="tx1">
                  <a:lumMod val="50000"/>
                  <a:lumOff val="50000"/>
                </a:schemeClr>
              </a:solidFill>
            </a:endParaRPr>
          </a:p>
          <a:p>
            <a:r>
              <a:rPr lang="it-IT" sz="2000" dirty="0" smtClean="0">
                <a:solidFill>
                  <a:schemeClr val="tx1">
                    <a:lumMod val="50000"/>
                    <a:lumOff val="50000"/>
                  </a:schemeClr>
                </a:solidFill>
              </a:rPr>
              <a:t>• </a:t>
            </a:r>
            <a:r>
              <a:rPr lang="it-IT" sz="2000" dirty="0" err="1">
                <a:solidFill>
                  <a:schemeClr val="tx1">
                    <a:lumMod val="50000"/>
                    <a:lumOff val="50000"/>
                  </a:schemeClr>
                </a:solidFill>
              </a:rPr>
              <a:t>Maternal</a:t>
            </a:r>
            <a:r>
              <a:rPr lang="it-IT" sz="2000" dirty="0">
                <a:solidFill>
                  <a:schemeClr val="tx1">
                    <a:lumMod val="50000"/>
                    <a:lumOff val="50000"/>
                  </a:schemeClr>
                </a:solidFill>
              </a:rPr>
              <a:t> </a:t>
            </a:r>
            <a:r>
              <a:rPr lang="it-IT" sz="2000" dirty="0" err="1">
                <a:solidFill>
                  <a:schemeClr val="tx1">
                    <a:lumMod val="50000"/>
                    <a:lumOff val="50000"/>
                  </a:schemeClr>
                </a:solidFill>
              </a:rPr>
              <a:t>androgen</a:t>
            </a:r>
            <a:r>
              <a:rPr lang="it-IT" sz="2000" dirty="0">
                <a:solidFill>
                  <a:schemeClr val="tx1">
                    <a:lumMod val="50000"/>
                    <a:lumOff val="50000"/>
                  </a:schemeClr>
                </a:solidFill>
              </a:rPr>
              <a:t> </a:t>
            </a:r>
            <a:r>
              <a:rPr lang="it-IT" sz="2000" dirty="0" err="1">
                <a:solidFill>
                  <a:schemeClr val="tx1">
                    <a:lumMod val="50000"/>
                    <a:lumOff val="50000"/>
                  </a:schemeClr>
                </a:solidFill>
              </a:rPr>
              <a:t>excess</a:t>
            </a:r>
            <a:r>
              <a:rPr lang="it-IT" sz="2000" dirty="0">
                <a:solidFill>
                  <a:schemeClr val="tx1">
                    <a:lumMod val="50000"/>
                    <a:lumOff val="50000"/>
                  </a:schemeClr>
                </a:solidFill>
              </a:rPr>
              <a:t> (e.g. </a:t>
            </a:r>
            <a:r>
              <a:rPr lang="it-IT" sz="2000" dirty="0" err="1">
                <a:solidFill>
                  <a:schemeClr val="tx1">
                    <a:lumMod val="50000"/>
                    <a:lumOff val="50000"/>
                  </a:schemeClr>
                </a:solidFill>
              </a:rPr>
              <a:t>androgensecreting</a:t>
            </a:r>
            <a:r>
              <a:rPr lang="it-IT" sz="2000" dirty="0">
                <a:solidFill>
                  <a:schemeClr val="tx1">
                    <a:lumMod val="50000"/>
                    <a:lumOff val="50000"/>
                  </a:schemeClr>
                </a:solidFill>
              </a:rPr>
              <a:t> </a:t>
            </a:r>
            <a:r>
              <a:rPr lang="it-IT" sz="2000" dirty="0" err="1">
                <a:solidFill>
                  <a:schemeClr val="tx1">
                    <a:lumMod val="50000"/>
                    <a:lumOff val="50000"/>
                  </a:schemeClr>
                </a:solidFill>
              </a:rPr>
              <a:t>tumour</a:t>
            </a:r>
            <a:r>
              <a:rPr lang="it-IT" sz="2000" dirty="0">
                <a:solidFill>
                  <a:schemeClr val="tx1">
                    <a:lumMod val="50000"/>
                    <a:lumOff val="50000"/>
                  </a:schemeClr>
                </a:solidFill>
              </a:rPr>
              <a:t> or </a:t>
            </a:r>
            <a:r>
              <a:rPr lang="it-IT" sz="2000" dirty="0" err="1">
                <a:solidFill>
                  <a:schemeClr val="tx1">
                    <a:lumMod val="50000"/>
                    <a:lumOff val="50000"/>
                  </a:schemeClr>
                </a:solidFill>
              </a:rPr>
              <a:t>anabolic</a:t>
            </a:r>
            <a:r>
              <a:rPr lang="it-IT" sz="2000" dirty="0">
                <a:solidFill>
                  <a:schemeClr val="tx1">
                    <a:lumMod val="50000"/>
                    <a:lumOff val="50000"/>
                  </a:schemeClr>
                </a:solidFill>
              </a:rPr>
              <a:t> </a:t>
            </a:r>
            <a:r>
              <a:rPr lang="it-IT" sz="2000" dirty="0" err="1">
                <a:solidFill>
                  <a:schemeClr val="tx1">
                    <a:lumMod val="50000"/>
                    <a:lumOff val="50000"/>
                  </a:schemeClr>
                </a:solidFill>
              </a:rPr>
              <a:t>steroid</a:t>
            </a:r>
            <a:r>
              <a:rPr lang="it-IT" sz="2000" dirty="0">
                <a:solidFill>
                  <a:schemeClr val="tx1">
                    <a:lumMod val="50000"/>
                    <a:lumOff val="50000"/>
                  </a:schemeClr>
                </a:solidFill>
              </a:rPr>
              <a:t> </a:t>
            </a:r>
            <a:r>
              <a:rPr lang="it-IT" sz="2000" dirty="0" err="1">
                <a:solidFill>
                  <a:schemeClr val="tx1">
                    <a:lumMod val="50000"/>
                    <a:lumOff val="50000"/>
                  </a:schemeClr>
                </a:solidFill>
              </a:rPr>
              <a:t>abuse</a:t>
            </a:r>
            <a:r>
              <a:rPr lang="it-IT" sz="2000" dirty="0">
                <a:solidFill>
                  <a:schemeClr val="tx1">
                    <a:lumMod val="50000"/>
                    <a:lumOff val="50000"/>
                  </a:schemeClr>
                </a:solidFill>
              </a:rPr>
              <a:t>) </a:t>
            </a:r>
            <a:endParaRPr lang="it-IT" sz="2000" dirty="0" smtClean="0">
              <a:solidFill>
                <a:schemeClr val="tx1">
                  <a:lumMod val="50000"/>
                  <a:lumOff val="50000"/>
                </a:schemeClr>
              </a:solidFill>
            </a:endParaRPr>
          </a:p>
          <a:p>
            <a:endParaRPr lang="it-IT" sz="2000" dirty="0" smtClean="0">
              <a:solidFill>
                <a:schemeClr val="tx1">
                  <a:lumMod val="50000"/>
                  <a:lumOff val="50000"/>
                </a:schemeClr>
              </a:solidFill>
            </a:endParaRPr>
          </a:p>
          <a:p>
            <a:r>
              <a:rPr lang="it-IT" sz="2000" b="1" i="1" dirty="0" smtClean="0">
                <a:solidFill>
                  <a:schemeClr val="tx1">
                    <a:lumMod val="50000"/>
                    <a:lumOff val="50000"/>
                  </a:schemeClr>
                </a:solidFill>
              </a:rPr>
              <a:t>Sex </a:t>
            </a:r>
            <a:r>
              <a:rPr lang="it-IT" sz="2000" b="1" i="1" dirty="0" err="1">
                <a:solidFill>
                  <a:schemeClr val="tx1">
                    <a:lumMod val="50000"/>
                    <a:lumOff val="50000"/>
                  </a:schemeClr>
                </a:solidFill>
              </a:rPr>
              <a:t>chromosome</a:t>
            </a:r>
            <a:r>
              <a:rPr lang="it-IT" sz="2000" b="1" i="1" dirty="0">
                <a:solidFill>
                  <a:schemeClr val="tx1">
                    <a:lumMod val="50000"/>
                    <a:lumOff val="50000"/>
                  </a:schemeClr>
                </a:solidFill>
              </a:rPr>
              <a:t> </a:t>
            </a:r>
            <a:r>
              <a:rPr lang="it-IT" sz="2000" b="1" i="1" dirty="0" err="1">
                <a:solidFill>
                  <a:schemeClr val="tx1">
                    <a:lumMod val="50000"/>
                    <a:lumOff val="50000"/>
                  </a:schemeClr>
                </a:solidFill>
              </a:rPr>
              <a:t>abnormalities</a:t>
            </a:r>
            <a:r>
              <a:rPr lang="it-IT" sz="2000" b="1" i="1" dirty="0">
                <a:solidFill>
                  <a:schemeClr val="tx1">
                    <a:lumMod val="50000"/>
                    <a:lumOff val="50000"/>
                  </a:schemeClr>
                </a:solidFill>
              </a:rPr>
              <a:t> </a:t>
            </a:r>
            <a:endParaRPr lang="it-IT" sz="2000" b="1" i="1" dirty="0" smtClean="0">
              <a:solidFill>
                <a:schemeClr val="tx1">
                  <a:lumMod val="50000"/>
                  <a:lumOff val="50000"/>
                </a:schemeClr>
              </a:solidFill>
            </a:endParaRPr>
          </a:p>
          <a:p>
            <a:r>
              <a:rPr lang="it-IT" sz="2000" dirty="0" smtClean="0">
                <a:solidFill>
                  <a:schemeClr val="tx1">
                    <a:lumMod val="50000"/>
                    <a:lumOff val="50000"/>
                  </a:schemeClr>
                </a:solidFill>
              </a:rPr>
              <a:t>• </a:t>
            </a:r>
            <a:r>
              <a:rPr lang="it-IT" sz="2000" dirty="0">
                <a:solidFill>
                  <a:schemeClr val="tx1">
                    <a:lumMod val="50000"/>
                    <a:lumOff val="50000"/>
                  </a:schemeClr>
                </a:solidFill>
              </a:rPr>
              <a:t>Turner </a:t>
            </a:r>
            <a:r>
              <a:rPr lang="it-IT" sz="2000" dirty="0" err="1">
                <a:solidFill>
                  <a:schemeClr val="tx1">
                    <a:lumMod val="50000"/>
                    <a:lumOff val="50000"/>
                  </a:schemeClr>
                </a:solidFill>
              </a:rPr>
              <a:t>syndrome</a:t>
            </a:r>
            <a:r>
              <a:rPr lang="it-IT" sz="2000" dirty="0">
                <a:solidFill>
                  <a:schemeClr val="tx1">
                    <a:lumMod val="50000"/>
                    <a:lumOff val="50000"/>
                  </a:schemeClr>
                </a:solidFill>
              </a:rPr>
              <a:t> (45,XO) </a:t>
            </a:r>
            <a:endParaRPr lang="it-IT" sz="2000" dirty="0" smtClean="0">
              <a:solidFill>
                <a:schemeClr val="tx1">
                  <a:lumMod val="50000"/>
                  <a:lumOff val="50000"/>
                </a:schemeClr>
              </a:solidFill>
            </a:endParaRPr>
          </a:p>
          <a:p>
            <a:r>
              <a:rPr lang="it-IT" sz="2000" dirty="0" smtClean="0">
                <a:solidFill>
                  <a:schemeClr val="tx1">
                    <a:lumMod val="50000"/>
                    <a:lumOff val="50000"/>
                  </a:schemeClr>
                </a:solidFill>
              </a:rPr>
              <a:t>• </a:t>
            </a:r>
            <a:r>
              <a:rPr lang="it-IT" sz="2000" dirty="0" err="1">
                <a:solidFill>
                  <a:schemeClr val="tx1">
                    <a:lumMod val="50000"/>
                    <a:lumOff val="50000"/>
                  </a:schemeClr>
                </a:solidFill>
              </a:rPr>
              <a:t>Klinefelter</a:t>
            </a:r>
            <a:r>
              <a:rPr lang="it-IT" sz="2000" dirty="0">
                <a:solidFill>
                  <a:schemeClr val="tx1">
                    <a:lumMod val="50000"/>
                    <a:lumOff val="50000"/>
                  </a:schemeClr>
                </a:solidFill>
              </a:rPr>
              <a:t> </a:t>
            </a:r>
            <a:r>
              <a:rPr lang="it-IT" sz="2000" dirty="0" err="1">
                <a:solidFill>
                  <a:schemeClr val="tx1">
                    <a:lumMod val="50000"/>
                    <a:lumOff val="50000"/>
                  </a:schemeClr>
                </a:solidFill>
              </a:rPr>
              <a:t>syndrome</a:t>
            </a:r>
            <a:r>
              <a:rPr lang="it-IT" sz="2000" dirty="0">
                <a:solidFill>
                  <a:schemeClr val="tx1">
                    <a:lumMod val="50000"/>
                    <a:lumOff val="50000"/>
                  </a:schemeClr>
                </a:solidFill>
              </a:rPr>
              <a:t> (47,XXY)</a:t>
            </a:r>
            <a:endParaRPr lang="it-IT" sz="2000" dirty="0">
              <a:solidFill>
                <a:schemeClr val="tx1">
                  <a:lumMod val="50000"/>
                  <a:lumOff val="50000"/>
                </a:schemeClr>
              </a:solidFill>
              <a:effectLst/>
            </a:endParaRPr>
          </a:p>
        </p:txBody>
      </p:sp>
    </p:spTree>
    <p:extLst>
      <p:ext uri="{BB962C8B-B14F-4D97-AF65-F5344CB8AC3E}">
        <p14:creationId xmlns:p14="http://schemas.microsoft.com/office/powerpoint/2010/main" val="4511458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1030698622"/>
              </p:ext>
            </p:extLst>
          </p:nvPr>
        </p:nvGraphicFramePr>
        <p:xfrm>
          <a:off x="1728788" y="0"/>
          <a:ext cx="8803141" cy="6803291"/>
        </p:xfrm>
        <a:graphic>
          <a:graphicData uri="http://schemas.openxmlformats.org/presentationml/2006/ole">
            <mc:AlternateContent xmlns:mc="http://schemas.openxmlformats.org/markup-compatibility/2006">
              <mc:Choice xmlns:v="urn:schemas-microsoft-com:vml" Requires="v">
                <p:oleObj spid="_x0000_s7176" name="Fotografia di Photo Editor" r:id="rId3" imgW="15247619" imgH="11780952" progId="MSPhotoEd.3">
                  <p:embed/>
                </p:oleObj>
              </mc:Choice>
              <mc:Fallback>
                <p:oleObj name="Fotografia di Photo Editor" r:id="rId3" imgW="15247619" imgH="11780952" progId="MSPhotoEd.3">
                  <p:embed/>
                  <p:pic>
                    <p:nvPicPr>
                      <p:cNvPr id="2253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8788" y="0"/>
                        <a:ext cx="8803141" cy="6803291"/>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4344869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0786" y="456520"/>
            <a:ext cx="8640763" cy="597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3021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192468" y="452149"/>
            <a:ext cx="7861768" cy="830997"/>
          </a:xfrm>
          <a:prstGeom prst="rect">
            <a:avLst/>
          </a:prstGeom>
        </p:spPr>
        <p:txBody>
          <a:bodyPr wrap="none">
            <a:spAutoFit/>
          </a:bodyPr>
          <a:lstStyle/>
          <a:p>
            <a:r>
              <a:rPr lang="it-IT" sz="4800" b="1" dirty="0">
                <a:solidFill>
                  <a:schemeClr val="tx1">
                    <a:lumMod val="50000"/>
                    <a:lumOff val="50000"/>
                  </a:schemeClr>
                </a:solidFill>
              </a:rPr>
              <a:t>The male </a:t>
            </a:r>
            <a:r>
              <a:rPr lang="it-IT" sz="4800" b="1" dirty="0" err="1">
                <a:solidFill>
                  <a:schemeClr val="tx1">
                    <a:lumMod val="50000"/>
                    <a:lumOff val="50000"/>
                  </a:schemeClr>
                </a:solidFill>
              </a:rPr>
              <a:t>reproductive</a:t>
            </a:r>
            <a:r>
              <a:rPr lang="it-IT" sz="4800" b="1" dirty="0">
                <a:solidFill>
                  <a:schemeClr val="tx1">
                    <a:lumMod val="50000"/>
                    <a:lumOff val="50000"/>
                  </a:schemeClr>
                </a:solidFill>
              </a:rPr>
              <a:t> </a:t>
            </a:r>
            <a:r>
              <a:rPr lang="it-IT" sz="4800" b="1" dirty="0" err="1">
                <a:solidFill>
                  <a:schemeClr val="tx1">
                    <a:lumMod val="50000"/>
                    <a:lumOff val="50000"/>
                  </a:schemeClr>
                </a:solidFill>
              </a:rPr>
              <a:t>system</a:t>
            </a:r>
            <a:endParaRPr lang="it-IT" sz="4800" b="1" dirty="0">
              <a:solidFill>
                <a:schemeClr val="tx1">
                  <a:lumMod val="50000"/>
                  <a:lumOff val="50000"/>
                </a:schemeClr>
              </a:solidFill>
              <a:effectLst/>
            </a:endParaRPr>
          </a:p>
        </p:txBody>
      </p:sp>
      <p:pic>
        <p:nvPicPr>
          <p:cNvPr id="8194" name="Picture 2" descr="maleDuc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6897" y="1691360"/>
            <a:ext cx="5352911" cy="4535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48064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2999" y="173306"/>
            <a:ext cx="9771299" cy="6554066"/>
          </a:xfrm>
          <a:prstGeom prst="rect">
            <a:avLst/>
          </a:prstGeom>
        </p:spPr>
      </p:pic>
    </p:spTree>
    <p:extLst>
      <p:ext uri="{BB962C8B-B14F-4D97-AF65-F5344CB8AC3E}">
        <p14:creationId xmlns:p14="http://schemas.microsoft.com/office/powerpoint/2010/main" val="29592710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1455" y="844658"/>
            <a:ext cx="8638777" cy="5801069"/>
          </a:xfrm>
          <a:prstGeom prst="rect">
            <a:avLst/>
          </a:prstGeom>
        </p:spPr>
      </p:pic>
      <p:sp>
        <p:nvSpPr>
          <p:cNvPr id="3" name="CasellaDiTesto 2"/>
          <p:cNvSpPr txBox="1"/>
          <p:nvPr/>
        </p:nvSpPr>
        <p:spPr>
          <a:xfrm>
            <a:off x="3493784" y="187055"/>
            <a:ext cx="5341462" cy="461665"/>
          </a:xfrm>
          <a:prstGeom prst="rect">
            <a:avLst/>
          </a:prstGeom>
          <a:noFill/>
        </p:spPr>
        <p:txBody>
          <a:bodyPr wrap="none" rtlCol="0">
            <a:spAutoFit/>
          </a:bodyPr>
          <a:lstStyle/>
          <a:p>
            <a:r>
              <a:rPr lang="en-US" sz="2400" b="1" dirty="0"/>
              <a:t>The structure of the seminiferous tubule</a:t>
            </a:r>
            <a:endParaRPr lang="it-IT" sz="2400" dirty="0"/>
          </a:p>
        </p:txBody>
      </p:sp>
    </p:spTree>
    <p:extLst>
      <p:ext uri="{BB962C8B-B14F-4D97-AF65-F5344CB8AC3E}">
        <p14:creationId xmlns:p14="http://schemas.microsoft.com/office/powerpoint/2010/main" val="24548451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522512" y="169626"/>
            <a:ext cx="11315701" cy="6032421"/>
          </a:xfrm>
          <a:prstGeom prst="rect">
            <a:avLst/>
          </a:prstGeom>
        </p:spPr>
        <p:txBody>
          <a:bodyPr wrap="square">
            <a:spAutoFit/>
          </a:bodyPr>
          <a:lstStyle/>
          <a:p>
            <a:pPr algn="ctr"/>
            <a:r>
              <a:rPr lang="it-IT" sz="4000" b="1" dirty="0" err="1"/>
              <a:t>Semen</a:t>
            </a:r>
            <a:r>
              <a:rPr lang="it-IT" sz="4000" b="1" dirty="0"/>
              <a:t> </a:t>
            </a:r>
            <a:r>
              <a:rPr lang="it-IT" sz="4000" b="1" dirty="0" err="1"/>
              <a:t>analysis</a:t>
            </a:r>
            <a:r>
              <a:rPr lang="it-IT" sz="4000" b="1" dirty="0"/>
              <a:t> (WHO </a:t>
            </a:r>
            <a:r>
              <a:rPr lang="it-IT" sz="4000" b="1" dirty="0" err="1"/>
              <a:t>standards</a:t>
            </a:r>
            <a:r>
              <a:rPr lang="it-IT" sz="4000" b="1" dirty="0"/>
              <a:t>) </a:t>
            </a:r>
            <a:endParaRPr lang="it-IT" sz="4000" b="1" dirty="0" smtClean="0"/>
          </a:p>
          <a:p>
            <a:endParaRPr lang="it-IT" sz="1000" b="1" dirty="0"/>
          </a:p>
          <a:p>
            <a:r>
              <a:rPr lang="it-IT" sz="2800" dirty="0" err="1" smtClean="0"/>
              <a:t>It</a:t>
            </a:r>
            <a:r>
              <a:rPr lang="it-IT" sz="2800" dirty="0" smtClean="0"/>
              <a:t> </a:t>
            </a:r>
            <a:r>
              <a:rPr lang="it-IT" sz="2800" dirty="0" err="1" smtClean="0"/>
              <a:t>is</a:t>
            </a:r>
            <a:r>
              <a:rPr lang="it-IT" sz="2800" dirty="0" smtClean="0"/>
              <a:t> a </a:t>
            </a:r>
            <a:r>
              <a:rPr lang="it-IT" sz="2800" dirty="0" err="1" smtClean="0"/>
              <a:t>critical</a:t>
            </a:r>
            <a:r>
              <a:rPr lang="it-IT" sz="2800" dirty="0" smtClean="0"/>
              <a:t> </a:t>
            </a:r>
            <a:r>
              <a:rPr lang="it-IT" sz="2800" dirty="0"/>
              <a:t>to </a:t>
            </a:r>
            <a:r>
              <a:rPr lang="it-IT" sz="2800" dirty="0" err="1"/>
              <a:t>investigation</a:t>
            </a:r>
            <a:r>
              <a:rPr lang="it-IT" sz="2800" dirty="0"/>
              <a:t> of </a:t>
            </a:r>
            <a:r>
              <a:rPr lang="it-IT" sz="2800" dirty="0" err="1"/>
              <a:t>infertility</a:t>
            </a:r>
            <a:r>
              <a:rPr lang="it-IT" sz="2800" dirty="0"/>
              <a:t> </a:t>
            </a:r>
            <a:endParaRPr lang="it-IT" sz="2800" dirty="0" smtClean="0"/>
          </a:p>
          <a:p>
            <a:r>
              <a:rPr lang="it-IT" sz="2800" dirty="0" smtClean="0"/>
              <a:t>• </a:t>
            </a:r>
            <a:r>
              <a:rPr lang="it-IT" sz="2800" dirty="0" err="1"/>
              <a:t>Very</a:t>
            </a:r>
            <a:r>
              <a:rPr lang="it-IT" sz="2800" dirty="0"/>
              <a:t> </a:t>
            </a:r>
            <a:r>
              <a:rPr lang="it-IT" sz="2800" dirty="0" err="1"/>
              <a:t>useful</a:t>
            </a:r>
            <a:r>
              <a:rPr lang="it-IT" sz="2800" dirty="0"/>
              <a:t> </a:t>
            </a:r>
            <a:r>
              <a:rPr lang="it-IT" sz="2800" dirty="0" err="1"/>
              <a:t>bioassay</a:t>
            </a:r>
            <a:r>
              <a:rPr lang="it-IT" sz="2800" dirty="0"/>
              <a:t> for </a:t>
            </a:r>
            <a:r>
              <a:rPr lang="it-IT" sz="2800" dirty="0" err="1"/>
              <a:t>normal</a:t>
            </a:r>
            <a:r>
              <a:rPr lang="it-IT" sz="2800" dirty="0"/>
              <a:t> </a:t>
            </a:r>
            <a:r>
              <a:rPr lang="it-IT" sz="2800" dirty="0" err="1"/>
              <a:t>testicular</a:t>
            </a:r>
            <a:r>
              <a:rPr lang="it-IT" sz="2800" dirty="0"/>
              <a:t> </a:t>
            </a:r>
            <a:r>
              <a:rPr lang="it-IT" sz="2800" dirty="0" err="1"/>
              <a:t>function</a:t>
            </a:r>
            <a:r>
              <a:rPr lang="it-IT" sz="2800" dirty="0"/>
              <a:t> </a:t>
            </a:r>
            <a:endParaRPr lang="it-IT" sz="2800" dirty="0" smtClean="0"/>
          </a:p>
          <a:p>
            <a:r>
              <a:rPr lang="it-IT" sz="2800" dirty="0" smtClean="0"/>
              <a:t>• </a:t>
            </a:r>
            <a:r>
              <a:rPr lang="it-IT" sz="2800" dirty="0" err="1"/>
              <a:t>Standards</a:t>
            </a:r>
            <a:r>
              <a:rPr lang="it-IT" sz="2800" dirty="0"/>
              <a:t> </a:t>
            </a:r>
            <a:r>
              <a:rPr lang="it-IT" sz="2800" dirty="0" err="1"/>
              <a:t>within</a:t>
            </a:r>
            <a:r>
              <a:rPr lang="it-IT" sz="2800" dirty="0"/>
              <a:t> 60 </a:t>
            </a:r>
            <a:r>
              <a:rPr lang="it-IT" sz="2800" dirty="0" err="1"/>
              <a:t>min</a:t>
            </a:r>
            <a:r>
              <a:rPr lang="it-IT" sz="2800" dirty="0"/>
              <a:t> of </a:t>
            </a:r>
            <a:r>
              <a:rPr lang="it-IT" sz="2800" dirty="0" err="1"/>
              <a:t>ejaculation</a:t>
            </a:r>
            <a:r>
              <a:rPr lang="it-IT" sz="2800" dirty="0"/>
              <a:t>: ◦ Volume &gt; 2.0mL (</a:t>
            </a:r>
            <a:r>
              <a:rPr lang="it-IT" sz="2800" dirty="0" err="1"/>
              <a:t>usually</a:t>
            </a:r>
            <a:r>
              <a:rPr lang="it-IT" sz="2800" dirty="0"/>
              <a:t> 2–6mL) ◦ </a:t>
            </a:r>
            <a:r>
              <a:rPr lang="it-IT" sz="2800" dirty="0" err="1"/>
              <a:t>pH</a:t>
            </a:r>
            <a:r>
              <a:rPr lang="it-IT" sz="2800" dirty="0"/>
              <a:t> 7.2–8.0 ◦ </a:t>
            </a:r>
            <a:r>
              <a:rPr lang="it-IT" sz="2800" dirty="0" err="1"/>
              <a:t>Concentration</a:t>
            </a:r>
            <a:r>
              <a:rPr lang="it-IT" sz="2800" dirty="0"/>
              <a:t> &gt; 20 </a:t>
            </a:r>
            <a:r>
              <a:rPr lang="it-IT" sz="2800" dirty="0" err="1"/>
              <a:t>million</a:t>
            </a:r>
            <a:r>
              <a:rPr lang="it-IT" sz="2800" dirty="0"/>
              <a:t>/</a:t>
            </a:r>
            <a:r>
              <a:rPr lang="it-IT" sz="2800" dirty="0" err="1"/>
              <a:t>mL</a:t>
            </a:r>
            <a:r>
              <a:rPr lang="it-IT" sz="2800" dirty="0"/>
              <a:t> ◦ Total </a:t>
            </a:r>
            <a:r>
              <a:rPr lang="it-IT" sz="2800" dirty="0" err="1"/>
              <a:t>sperm</a:t>
            </a:r>
            <a:r>
              <a:rPr lang="it-IT" sz="2800" dirty="0"/>
              <a:t> </a:t>
            </a:r>
            <a:r>
              <a:rPr lang="it-IT" sz="2800" dirty="0" err="1"/>
              <a:t>count</a:t>
            </a:r>
            <a:r>
              <a:rPr lang="it-IT" sz="2800" dirty="0"/>
              <a:t> &gt; 40 </a:t>
            </a:r>
            <a:r>
              <a:rPr lang="it-IT" sz="2800" dirty="0" err="1"/>
              <a:t>million</a:t>
            </a:r>
            <a:r>
              <a:rPr lang="it-IT" sz="2800" dirty="0"/>
              <a:t> ◦ </a:t>
            </a:r>
            <a:r>
              <a:rPr lang="it-IT" sz="2800" dirty="0" err="1"/>
              <a:t>Morphology</a:t>
            </a:r>
            <a:r>
              <a:rPr lang="it-IT" sz="2800" dirty="0"/>
              <a:t> &gt; 30% </a:t>
            </a:r>
            <a:r>
              <a:rPr lang="it-IT" sz="2800" dirty="0" err="1"/>
              <a:t>normal</a:t>
            </a:r>
            <a:r>
              <a:rPr lang="it-IT" sz="2800" dirty="0"/>
              <a:t> </a:t>
            </a:r>
            <a:r>
              <a:rPr lang="it-IT" sz="2800" dirty="0" err="1"/>
              <a:t>forms</a:t>
            </a:r>
            <a:r>
              <a:rPr lang="it-IT" sz="2800" dirty="0"/>
              <a:t> ◦ </a:t>
            </a:r>
            <a:r>
              <a:rPr lang="it-IT" sz="2800" dirty="0" err="1"/>
              <a:t>Motility</a:t>
            </a:r>
            <a:r>
              <a:rPr lang="it-IT" sz="2800" dirty="0"/>
              <a:t> &gt; 50% with </a:t>
            </a:r>
            <a:r>
              <a:rPr lang="it-IT" sz="2800" dirty="0" err="1"/>
              <a:t>forward</a:t>
            </a:r>
            <a:r>
              <a:rPr lang="it-IT" sz="2800" dirty="0"/>
              <a:t> </a:t>
            </a:r>
            <a:r>
              <a:rPr lang="it-IT" sz="2800" dirty="0" err="1"/>
              <a:t>progression</a:t>
            </a:r>
            <a:r>
              <a:rPr lang="it-IT" sz="2800" dirty="0"/>
              <a:t> (or &gt;25% with </a:t>
            </a:r>
            <a:r>
              <a:rPr lang="it-IT" sz="2800" dirty="0" err="1"/>
              <a:t>rapid</a:t>
            </a:r>
            <a:r>
              <a:rPr lang="it-IT" sz="2800" dirty="0"/>
              <a:t> </a:t>
            </a:r>
            <a:r>
              <a:rPr lang="it-IT" sz="2800" dirty="0" err="1"/>
              <a:t>progression</a:t>
            </a:r>
            <a:r>
              <a:rPr lang="it-IT" sz="2800" dirty="0"/>
              <a:t>) ◦ </a:t>
            </a:r>
            <a:r>
              <a:rPr lang="it-IT" sz="2800" dirty="0" err="1"/>
              <a:t>Vitality</a:t>
            </a:r>
            <a:r>
              <a:rPr lang="it-IT" sz="2800" dirty="0"/>
              <a:t> &gt; 75% ◦ White </a:t>
            </a:r>
            <a:r>
              <a:rPr lang="it-IT" sz="2800" dirty="0" err="1"/>
              <a:t>blood</a:t>
            </a:r>
            <a:r>
              <a:rPr lang="it-IT" sz="2800" dirty="0"/>
              <a:t> </a:t>
            </a:r>
            <a:r>
              <a:rPr lang="it-IT" sz="2800" dirty="0" err="1"/>
              <a:t>cells</a:t>
            </a:r>
            <a:r>
              <a:rPr lang="it-IT" sz="2800" dirty="0"/>
              <a:t> &lt; 1 </a:t>
            </a:r>
            <a:r>
              <a:rPr lang="it-IT" sz="2800" dirty="0" err="1" smtClean="0"/>
              <a:t>million</a:t>
            </a:r>
            <a:r>
              <a:rPr lang="it-IT" sz="2800" dirty="0" smtClean="0"/>
              <a:t>/</a:t>
            </a:r>
            <a:r>
              <a:rPr lang="it-IT" sz="2800" dirty="0" err="1" smtClean="0"/>
              <a:t>mL</a:t>
            </a:r>
            <a:endParaRPr lang="it-IT" sz="2800" dirty="0" smtClean="0"/>
          </a:p>
          <a:p>
            <a:r>
              <a:rPr lang="it-IT" sz="2800" dirty="0" smtClean="0"/>
              <a:t>• </a:t>
            </a:r>
            <a:r>
              <a:rPr lang="it-IT" sz="2800" dirty="0" err="1"/>
              <a:t>Useful</a:t>
            </a:r>
            <a:r>
              <a:rPr lang="it-IT" sz="2800" dirty="0"/>
              <a:t> </a:t>
            </a:r>
            <a:r>
              <a:rPr lang="it-IT" sz="2800" dirty="0" err="1"/>
              <a:t>clinical</a:t>
            </a:r>
            <a:r>
              <a:rPr lang="it-IT" sz="2800" dirty="0"/>
              <a:t> </a:t>
            </a:r>
            <a:r>
              <a:rPr lang="it-IT" sz="2800" dirty="0" err="1"/>
              <a:t>terms</a:t>
            </a:r>
            <a:r>
              <a:rPr lang="it-IT" sz="2800" dirty="0"/>
              <a:t>: ◦ </a:t>
            </a:r>
            <a:endParaRPr lang="it-IT" sz="2800" dirty="0" smtClean="0"/>
          </a:p>
          <a:p>
            <a:r>
              <a:rPr lang="it-IT" sz="2800" dirty="0" err="1" smtClean="0"/>
              <a:t>Normozoospermia</a:t>
            </a:r>
            <a:r>
              <a:rPr lang="it-IT" sz="2800" dirty="0"/>
              <a:t>: </a:t>
            </a:r>
            <a:r>
              <a:rPr lang="it-IT" sz="2800" dirty="0" err="1"/>
              <a:t>normal</a:t>
            </a:r>
            <a:r>
              <a:rPr lang="it-IT" sz="2800" dirty="0"/>
              <a:t> </a:t>
            </a:r>
            <a:r>
              <a:rPr lang="it-IT" sz="2800" dirty="0" err="1"/>
              <a:t>as</a:t>
            </a:r>
            <a:r>
              <a:rPr lang="it-IT" sz="2800" dirty="0"/>
              <a:t> </a:t>
            </a:r>
            <a:r>
              <a:rPr lang="it-IT" sz="2800" dirty="0" err="1"/>
              <a:t>defined</a:t>
            </a:r>
            <a:r>
              <a:rPr lang="it-IT" sz="2800" dirty="0"/>
              <a:t> </a:t>
            </a:r>
            <a:r>
              <a:rPr lang="it-IT" sz="2800" dirty="0" err="1"/>
              <a:t>above</a:t>
            </a:r>
            <a:r>
              <a:rPr lang="it-IT" sz="2800" dirty="0"/>
              <a:t> ◦ </a:t>
            </a:r>
            <a:endParaRPr lang="it-IT" sz="2800" dirty="0" smtClean="0"/>
          </a:p>
          <a:p>
            <a:r>
              <a:rPr lang="it-IT" sz="2800" dirty="0" smtClean="0"/>
              <a:t>Oligozoospermia</a:t>
            </a:r>
            <a:r>
              <a:rPr lang="it-IT" sz="2800" dirty="0"/>
              <a:t>: </a:t>
            </a:r>
            <a:r>
              <a:rPr lang="it-IT" sz="2800" dirty="0" err="1"/>
              <a:t>spermatozoa</a:t>
            </a:r>
            <a:r>
              <a:rPr lang="it-IT" sz="2800" dirty="0"/>
              <a:t> </a:t>
            </a:r>
            <a:r>
              <a:rPr lang="it-IT" sz="2800" dirty="0" err="1"/>
              <a:t>present</a:t>
            </a:r>
            <a:r>
              <a:rPr lang="it-IT" sz="2800" dirty="0"/>
              <a:t> </a:t>
            </a:r>
            <a:r>
              <a:rPr lang="it-IT" sz="2800" dirty="0" err="1"/>
              <a:t>but</a:t>
            </a:r>
            <a:r>
              <a:rPr lang="it-IT" sz="2800" dirty="0"/>
              <a:t> &lt;20 </a:t>
            </a:r>
            <a:r>
              <a:rPr lang="it-IT" sz="2800" dirty="0" err="1"/>
              <a:t>million</a:t>
            </a:r>
            <a:r>
              <a:rPr lang="it-IT" sz="2800" dirty="0"/>
              <a:t>/</a:t>
            </a:r>
            <a:r>
              <a:rPr lang="it-IT" sz="2800" dirty="0" err="1"/>
              <a:t>mL</a:t>
            </a:r>
            <a:r>
              <a:rPr lang="it-IT" sz="2800" dirty="0"/>
              <a:t> ◦ </a:t>
            </a:r>
            <a:endParaRPr lang="it-IT" sz="2800" dirty="0" smtClean="0"/>
          </a:p>
          <a:p>
            <a:r>
              <a:rPr lang="it-IT" sz="2800" dirty="0" smtClean="0"/>
              <a:t>Azoospermia</a:t>
            </a:r>
            <a:r>
              <a:rPr lang="it-IT" sz="2800" dirty="0"/>
              <a:t>: no </a:t>
            </a:r>
            <a:r>
              <a:rPr lang="it-IT" sz="2800" dirty="0" err="1"/>
              <a:t>spermatozoa</a:t>
            </a:r>
            <a:r>
              <a:rPr lang="it-IT" sz="2800" dirty="0"/>
              <a:t> in </a:t>
            </a:r>
            <a:r>
              <a:rPr lang="it-IT" sz="2800" dirty="0" err="1"/>
              <a:t>ejaculate</a:t>
            </a:r>
            <a:r>
              <a:rPr lang="it-IT" sz="2800" dirty="0"/>
              <a:t> ◦ </a:t>
            </a:r>
            <a:endParaRPr lang="it-IT" sz="2800" dirty="0" smtClean="0"/>
          </a:p>
          <a:p>
            <a:r>
              <a:rPr lang="it-IT" sz="2800" dirty="0"/>
              <a:t>A</a:t>
            </a:r>
            <a:r>
              <a:rPr lang="it-IT" sz="2800" dirty="0" smtClean="0"/>
              <a:t>spermia</a:t>
            </a:r>
            <a:r>
              <a:rPr lang="it-IT" sz="2800" dirty="0"/>
              <a:t>: no </a:t>
            </a:r>
            <a:r>
              <a:rPr lang="it-IT" sz="2800" dirty="0" err="1"/>
              <a:t>ejaculate</a:t>
            </a:r>
            <a:endParaRPr lang="it-IT" sz="2800" dirty="0">
              <a:effectLst/>
            </a:endParaRPr>
          </a:p>
        </p:txBody>
      </p:sp>
    </p:spTree>
    <p:extLst>
      <p:ext uri="{BB962C8B-B14F-4D97-AF65-F5344CB8AC3E}">
        <p14:creationId xmlns:p14="http://schemas.microsoft.com/office/powerpoint/2010/main" val="9881416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95943" y="59989"/>
            <a:ext cx="11805556" cy="6740307"/>
          </a:xfrm>
          <a:prstGeom prst="rect">
            <a:avLst/>
          </a:prstGeom>
        </p:spPr>
        <p:txBody>
          <a:bodyPr wrap="square">
            <a:spAutoFit/>
          </a:bodyPr>
          <a:lstStyle/>
          <a:p>
            <a:pPr algn="just"/>
            <a:r>
              <a:rPr lang="en-US" sz="2400" b="1" dirty="0"/>
              <a:t>Androgen biosynthesis in the </a:t>
            </a:r>
            <a:r>
              <a:rPr lang="en-US" sz="2400" b="1" dirty="0" err="1"/>
              <a:t>Leydig</a:t>
            </a:r>
            <a:r>
              <a:rPr lang="en-US" sz="2400" b="1" dirty="0"/>
              <a:t> cell </a:t>
            </a:r>
            <a:r>
              <a:rPr lang="en-US" sz="2400" dirty="0"/>
              <a:t>follows the same path by which cholesterol is converted to the weak androgen, androstenedione, in the adrenal </a:t>
            </a:r>
            <a:r>
              <a:rPr lang="en-US" sz="2400" dirty="0" smtClean="0"/>
              <a:t>cortex. </a:t>
            </a:r>
            <a:r>
              <a:rPr lang="en-US" sz="2400" dirty="0"/>
              <a:t>However, in the testis, </a:t>
            </a:r>
            <a:r>
              <a:rPr lang="en-US" sz="2400" b="1" dirty="0"/>
              <a:t>the additional presence of type 3 17β-</a:t>
            </a:r>
            <a:r>
              <a:rPr lang="en-US" sz="2400" b="1" dirty="0" err="1"/>
              <a:t>hydroxysteroid</a:t>
            </a:r>
            <a:r>
              <a:rPr lang="en-US" sz="2400" b="1" dirty="0"/>
              <a:t> dehydrogenase (HSD17B3) </a:t>
            </a:r>
            <a:r>
              <a:rPr lang="en-US" sz="2400" dirty="0"/>
              <a:t>generates the potent androgen, </a:t>
            </a:r>
            <a:r>
              <a:rPr lang="en-US" sz="2400" b="1" dirty="0" smtClean="0"/>
              <a:t>testosterone</a:t>
            </a:r>
            <a:r>
              <a:rPr lang="en-US" sz="2400" dirty="0" smtClean="0"/>
              <a:t>. </a:t>
            </a:r>
            <a:r>
              <a:rPr lang="en-US" sz="2400" dirty="0"/>
              <a:t>The testis is the major site of androgen synthesis, with only a small contribution (&lt;5%) by the adrenal. Testosterone acts in its own right as a potent androgen </a:t>
            </a:r>
            <a:r>
              <a:rPr lang="en-US" sz="2400" dirty="0" smtClean="0"/>
              <a:t>hormone binding</a:t>
            </a:r>
            <a:r>
              <a:rPr lang="en-US" sz="2400" b="1" dirty="0" smtClean="0"/>
              <a:t> the androgen receptor (AR)</a:t>
            </a:r>
            <a:r>
              <a:rPr lang="en-US" sz="2400" dirty="0" smtClean="0"/>
              <a:t>,</a:t>
            </a:r>
            <a:r>
              <a:rPr lang="en-US" sz="2400" b="1" dirty="0" smtClean="0"/>
              <a:t> </a:t>
            </a:r>
            <a:r>
              <a:rPr lang="en-US" sz="2400" dirty="0" err="1"/>
              <a:t>virilizing</a:t>
            </a:r>
            <a:r>
              <a:rPr lang="en-US" sz="2400" dirty="0"/>
              <a:t> the internal genitalia and acting </a:t>
            </a:r>
            <a:r>
              <a:rPr lang="en-US" sz="2400" dirty="0" err="1"/>
              <a:t>anabolically</a:t>
            </a:r>
            <a:r>
              <a:rPr lang="en-US" sz="2400" dirty="0"/>
              <a:t> on muscle cells. It is also required in high local concentration for normal numbers of fully motile, mature spermatozoa (one reason why spermatogenesis is not restored in men taking exogenous testosterone replacement for hypogonadism). In other target tissues the action of </a:t>
            </a:r>
            <a:r>
              <a:rPr lang="en-US" sz="2400" b="1" dirty="0"/>
              <a:t>the microsomal enzyme 5α-reductase (SRD5A) </a:t>
            </a:r>
            <a:r>
              <a:rPr lang="en-US" sz="2400" dirty="0"/>
              <a:t>forms the more potent </a:t>
            </a:r>
            <a:r>
              <a:rPr lang="en-US" sz="2400" b="1" dirty="0" smtClean="0"/>
              <a:t>DHT</a:t>
            </a:r>
            <a:r>
              <a:rPr lang="en-US" sz="2400" dirty="0" smtClean="0"/>
              <a:t>. </a:t>
            </a:r>
            <a:r>
              <a:rPr lang="en-US" sz="2400" dirty="0"/>
              <a:t>There are two isoforms of SRD5A, </a:t>
            </a:r>
            <a:r>
              <a:rPr lang="en-US" sz="2400" b="1" dirty="0"/>
              <a:t>type 1 (SRD5A1) </a:t>
            </a:r>
            <a:r>
              <a:rPr lang="en-US" sz="2400" dirty="0"/>
              <a:t>and </a:t>
            </a:r>
            <a:r>
              <a:rPr lang="en-US" sz="2400" b="1" dirty="0"/>
              <a:t>type 2 (SRD5A2) </a:t>
            </a:r>
            <a:r>
              <a:rPr lang="en-US" sz="2400" dirty="0"/>
              <a:t>encoded by different genes. SRD5A2 functions in the external genitalia and prostate. </a:t>
            </a:r>
            <a:r>
              <a:rPr lang="en-US" sz="2400" b="1" dirty="0"/>
              <a:t>DHT</a:t>
            </a:r>
            <a:r>
              <a:rPr lang="en-US" sz="2400" dirty="0"/>
              <a:t> binds with greater affinity than testosterone to the AR. The </a:t>
            </a:r>
            <a:r>
              <a:rPr lang="en-US" sz="2400" b="1" dirty="0"/>
              <a:t>DHT-AR complex </a:t>
            </a:r>
            <a:r>
              <a:rPr lang="en-US" sz="2400" dirty="0"/>
              <a:t>then mediates androgen action by regulating the transcription of downstream target </a:t>
            </a:r>
            <a:r>
              <a:rPr lang="en-US" sz="2400" dirty="0" smtClean="0"/>
              <a:t>genes. As </a:t>
            </a:r>
            <a:r>
              <a:rPr lang="en-US" sz="2400" dirty="0"/>
              <a:t>well as forming DHT, testosterone may also be aromatized by the </a:t>
            </a:r>
            <a:r>
              <a:rPr lang="en-US" sz="2400" b="1" dirty="0"/>
              <a:t>cytochrome P450 enzyme</a:t>
            </a:r>
            <a:r>
              <a:rPr lang="en-US" sz="2400" dirty="0"/>
              <a:t>, CYP19, to </a:t>
            </a:r>
            <a:r>
              <a:rPr lang="en-US" sz="2400" b="1" dirty="0" err="1"/>
              <a:t>oestradiol</a:t>
            </a:r>
            <a:r>
              <a:rPr lang="en-US" sz="2400" dirty="0"/>
              <a:t> in target </a:t>
            </a:r>
            <a:r>
              <a:rPr lang="en-US" sz="2400" dirty="0" smtClean="0"/>
              <a:t>cells; </a:t>
            </a:r>
            <a:r>
              <a:rPr lang="en-US" sz="2400" dirty="0"/>
              <a:t>or, alternatively, metabolized to degradation products that are excreted in the urine. The conversion of testosterone to </a:t>
            </a:r>
            <a:r>
              <a:rPr lang="en-US" sz="2400" dirty="0" err="1"/>
              <a:t>oestradiol</a:t>
            </a:r>
            <a:r>
              <a:rPr lang="en-US" sz="2400" dirty="0"/>
              <a:t> is important for normal bone health in men.</a:t>
            </a:r>
            <a:endParaRPr lang="en-US" sz="2400" dirty="0">
              <a:effectLst/>
            </a:endParaRPr>
          </a:p>
        </p:txBody>
      </p:sp>
    </p:spTree>
    <p:extLst>
      <p:ext uri="{BB962C8B-B14F-4D97-AF65-F5344CB8AC3E}">
        <p14:creationId xmlns:p14="http://schemas.microsoft.com/office/powerpoint/2010/main" val="31539099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9318" y="277584"/>
            <a:ext cx="6567478" cy="6204857"/>
          </a:xfrm>
          <a:prstGeom prst="rect">
            <a:avLst/>
          </a:prstGeom>
        </p:spPr>
      </p:pic>
    </p:spTree>
    <p:extLst>
      <p:ext uri="{BB962C8B-B14F-4D97-AF65-F5344CB8AC3E}">
        <p14:creationId xmlns:p14="http://schemas.microsoft.com/office/powerpoint/2010/main" val="15635542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555171" y="437587"/>
            <a:ext cx="4947558" cy="5755422"/>
          </a:xfrm>
          <a:prstGeom prst="rect">
            <a:avLst/>
          </a:prstGeom>
        </p:spPr>
        <p:txBody>
          <a:bodyPr wrap="square">
            <a:spAutoFit/>
          </a:bodyPr>
          <a:lstStyle/>
          <a:p>
            <a:r>
              <a:rPr lang="en-US" sz="4000" b="1" dirty="0"/>
              <a:t>The effects of rising androgens at puberty </a:t>
            </a:r>
            <a:endParaRPr lang="en-US" sz="4000" b="1" dirty="0" smtClean="0"/>
          </a:p>
          <a:p>
            <a:pPr marL="342900" indent="-342900">
              <a:buFont typeface="Arial" panose="020B0604020202020204" pitchFamily="34" charset="0"/>
              <a:buChar char="•"/>
            </a:pPr>
            <a:r>
              <a:rPr lang="en-US" sz="2400" dirty="0" smtClean="0"/>
              <a:t>Skeletal </a:t>
            </a:r>
            <a:r>
              <a:rPr lang="en-US" sz="2400" dirty="0"/>
              <a:t>muscle growth </a:t>
            </a:r>
            <a:endParaRPr lang="en-US" sz="2400" dirty="0" smtClean="0"/>
          </a:p>
          <a:p>
            <a:pPr marL="342900" indent="-342900">
              <a:buFont typeface="Arial" panose="020B0604020202020204" pitchFamily="34" charset="0"/>
              <a:buChar char="•"/>
            </a:pPr>
            <a:r>
              <a:rPr lang="en-US" sz="2400" dirty="0" smtClean="0"/>
              <a:t>Lengthening </a:t>
            </a:r>
            <a:r>
              <a:rPr lang="en-US" sz="2400" dirty="0"/>
              <a:t>and development of the larynx/deepening of the voice </a:t>
            </a:r>
            <a:endParaRPr lang="en-US" sz="2400" dirty="0" smtClean="0"/>
          </a:p>
          <a:p>
            <a:pPr marL="342900" indent="-342900">
              <a:buFont typeface="Arial" panose="020B0604020202020204" pitchFamily="34" charset="0"/>
              <a:buChar char="•"/>
            </a:pPr>
            <a:r>
              <a:rPr lang="en-US" sz="2400" dirty="0" smtClean="0"/>
              <a:t>Pubic </a:t>
            </a:r>
            <a:r>
              <a:rPr lang="en-US" sz="2400" dirty="0"/>
              <a:t>hair and beard growth </a:t>
            </a:r>
            <a:endParaRPr lang="en-US" sz="2400" dirty="0" smtClean="0"/>
          </a:p>
          <a:p>
            <a:pPr marL="342900" indent="-342900">
              <a:buFont typeface="Arial" panose="020B0604020202020204" pitchFamily="34" charset="0"/>
              <a:buChar char="•"/>
            </a:pPr>
            <a:r>
              <a:rPr lang="en-US" sz="2400" dirty="0" smtClean="0"/>
              <a:t>Sebaceous </a:t>
            </a:r>
            <a:r>
              <a:rPr lang="en-US" sz="2400" dirty="0"/>
              <a:t>gland activity and odorous sweat </a:t>
            </a:r>
            <a:endParaRPr lang="en-US" sz="2400" dirty="0" smtClean="0"/>
          </a:p>
          <a:p>
            <a:pPr marL="342900" indent="-342900">
              <a:buFont typeface="Arial" panose="020B0604020202020204" pitchFamily="34" charset="0"/>
              <a:buChar char="•"/>
            </a:pPr>
            <a:r>
              <a:rPr lang="en-US" sz="2400" dirty="0" smtClean="0"/>
              <a:t>Thickened </a:t>
            </a:r>
            <a:r>
              <a:rPr lang="en-US" sz="2400" dirty="0"/>
              <a:t>and pigmented skin over external genitalia </a:t>
            </a:r>
            <a:endParaRPr lang="en-US" sz="2400" dirty="0" smtClean="0"/>
          </a:p>
          <a:p>
            <a:pPr marL="342900" indent="-342900">
              <a:buFont typeface="Arial" panose="020B0604020202020204" pitchFamily="34" charset="0"/>
              <a:buChar char="•"/>
            </a:pPr>
            <a:r>
              <a:rPr lang="en-US" sz="2400" dirty="0" smtClean="0"/>
              <a:t>Increased </a:t>
            </a:r>
            <a:r>
              <a:rPr lang="en-US" sz="2400" dirty="0"/>
              <a:t>size of the prostate, seminal vesicles and epididymis </a:t>
            </a:r>
            <a:endParaRPr lang="en-US" sz="2400" dirty="0" smtClean="0"/>
          </a:p>
          <a:p>
            <a:pPr marL="342900" indent="-342900">
              <a:buFont typeface="Arial" panose="020B0604020202020204" pitchFamily="34" charset="0"/>
              <a:buChar char="•"/>
            </a:pPr>
            <a:r>
              <a:rPr lang="en-US" sz="2400" dirty="0" smtClean="0"/>
              <a:t>Epiphyseal </a:t>
            </a:r>
            <a:r>
              <a:rPr lang="en-US" sz="2400" dirty="0"/>
              <a:t>fusion and termination of linear growth</a:t>
            </a:r>
            <a:endParaRPr lang="en-US" sz="2400" dirty="0">
              <a:effectLst/>
            </a:endParaRPr>
          </a:p>
        </p:txBody>
      </p:sp>
      <p:pic>
        <p:nvPicPr>
          <p:cNvPr id="11268" name="Picture 4" descr="Risultati immagini per Skeletal muscle growt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30131" y="410463"/>
            <a:ext cx="4094729" cy="2181906"/>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Risultati immagini per puberty in boys hair grow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0131" y="2592369"/>
            <a:ext cx="5091793" cy="1823927"/>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Risultati immagini per epiphyseal fusion puber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0131" y="4522534"/>
            <a:ext cx="5448526" cy="2304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75836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650" y="1494064"/>
            <a:ext cx="10680700" cy="4914900"/>
          </a:xfrm>
          <a:prstGeom prst="rect">
            <a:avLst/>
          </a:prstGeom>
        </p:spPr>
      </p:pic>
      <p:sp>
        <p:nvSpPr>
          <p:cNvPr id="3" name="Rettangolo 2"/>
          <p:cNvSpPr/>
          <p:nvPr/>
        </p:nvSpPr>
        <p:spPr>
          <a:xfrm>
            <a:off x="293915" y="362635"/>
            <a:ext cx="11642272" cy="523220"/>
          </a:xfrm>
          <a:prstGeom prst="rect">
            <a:avLst/>
          </a:prstGeom>
        </p:spPr>
        <p:txBody>
          <a:bodyPr wrap="square">
            <a:spAutoFit/>
          </a:bodyPr>
          <a:lstStyle/>
          <a:p>
            <a:r>
              <a:rPr lang="en-US" sz="2800" dirty="0">
                <a:solidFill>
                  <a:schemeClr val="tx1">
                    <a:lumMod val="50000"/>
                    <a:lumOff val="50000"/>
                  </a:schemeClr>
                </a:solidFill>
              </a:rPr>
              <a:t>The stages of pubertal development in males and females as defined by Tanner</a:t>
            </a:r>
            <a:endParaRPr lang="en-US" sz="2800" dirty="0">
              <a:solidFill>
                <a:schemeClr val="tx1">
                  <a:lumMod val="50000"/>
                  <a:lumOff val="50000"/>
                </a:schemeClr>
              </a:solidFill>
              <a:effectLst/>
            </a:endParaRPr>
          </a:p>
        </p:txBody>
      </p:sp>
    </p:spTree>
    <p:extLst>
      <p:ext uri="{BB962C8B-B14F-4D97-AF65-F5344CB8AC3E}">
        <p14:creationId xmlns:p14="http://schemas.microsoft.com/office/powerpoint/2010/main" val="37232195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59229" y="413968"/>
            <a:ext cx="11315700" cy="5570756"/>
          </a:xfrm>
          <a:prstGeom prst="rect">
            <a:avLst/>
          </a:prstGeom>
        </p:spPr>
        <p:txBody>
          <a:bodyPr wrap="square">
            <a:spAutoFit/>
          </a:bodyPr>
          <a:lstStyle/>
          <a:p>
            <a:pPr algn="ctr"/>
            <a:r>
              <a:rPr lang="en-US" sz="4000" b="1" dirty="0">
                <a:solidFill>
                  <a:schemeClr val="bg2">
                    <a:lumMod val="50000"/>
                  </a:schemeClr>
                </a:solidFill>
              </a:rPr>
              <a:t>Clinical features of male hypogonadism </a:t>
            </a:r>
            <a:endParaRPr lang="en-US" sz="4000" b="1" dirty="0" smtClean="0">
              <a:solidFill>
                <a:schemeClr val="bg2">
                  <a:lumMod val="50000"/>
                </a:schemeClr>
              </a:solidFill>
            </a:endParaRPr>
          </a:p>
          <a:p>
            <a:r>
              <a:rPr lang="en-US" sz="2800" dirty="0" smtClean="0">
                <a:solidFill>
                  <a:schemeClr val="accent2"/>
                </a:solidFill>
              </a:rPr>
              <a:t>Post-puberty</a:t>
            </a:r>
            <a:r>
              <a:rPr lang="en-US" dirty="0" smtClean="0"/>
              <a:t> </a:t>
            </a:r>
          </a:p>
          <a:p>
            <a:r>
              <a:rPr lang="en-US" dirty="0" smtClean="0"/>
              <a:t>• </a:t>
            </a:r>
            <a:r>
              <a:rPr lang="en-US" sz="2000" b="1" dirty="0"/>
              <a:t>Loss of libido </a:t>
            </a:r>
            <a:endParaRPr lang="en-US" sz="2000" b="1" dirty="0" smtClean="0"/>
          </a:p>
          <a:p>
            <a:r>
              <a:rPr lang="en-US" sz="2000" b="1" dirty="0" smtClean="0"/>
              <a:t>• </a:t>
            </a:r>
            <a:r>
              <a:rPr lang="en-US" sz="2000" b="1" dirty="0"/>
              <a:t>Subfertility/abnormal semen analysis </a:t>
            </a:r>
            <a:endParaRPr lang="en-US" sz="2000" b="1" dirty="0" smtClean="0"/>
          </a:p>
          <a:p>
            <a:r>
              <a:rPr lang="en-US" sz="2000" b="1" dirty="0" smtClean="0"/>
              <a:t>• </a:t>
            </a:r>
            <a:r>
              <a:rPr lang="en-US" sz="2000" b="1" dirty="0"/>
              <a:t>Decreased muscle mass and exercise tolerance; tiredness </a:t>
            </a:r>
            <a:endParaRPr lang="en-US" sz="2000" b="1" dirty="0" smtClean="0"/>
          </a:p>
          <a:p>
            <a:r>
              <a:rPr lang="en-US" sz="2000" b="1" dirty="0" smtClean="0"/>
              <a:t>• </a:t>
            </a:r>
            <a:r>
              <a:rPr lang="en-US" sz="2000" b="1" dirty="0"/>
              <a:t>Decreased shaving frequency </a:t>
            </a:r>
            <a:endParaRPr lang="en-US" sz="2000" b="1" dirty="0" smtClean="0"/>
          </a:p>
          <a:p>
            <a:r>
              <a:rPr lang="en-US" sz="2000" b="1" dirty="0" smtClean="0"/>
              <a:t>• </a:t>
            </a:r>
            <a:r>
              <a:rPr lang="en-US" sz="2000" b="1" dirty="0"/>
              <a:t>Smooth skin, loss of pubic hair </a:t>
            </a:r>
            <a:endParaRPr lang="en-US" sz="2000" b="1" dirty="0" smtClean="0"/>
          </a:p>
          <a:p>
            <a:r>
              <a:rPr lang="en-US" sz="2000" b="1" dirty="0" smtClean="0"/>
              <a:t>• </a:t>
            </a:r>
            <a:r>
              <a:rPr lang="en-US" sz="2000" b="1" dirty="0"/>
              <a:t>Small, soft testes, possibly not fully descended into </a:t>
            </a:r>
            <a:r>
              <a:rPr lang="en-US" sz="2000" b="1" dirty="0" smtClean="0"/>
              <a:t>scrotum</a:t>
            </a:r>
          </a:p>
          <a:p>
            <a:r>
              <a:rPr lang="en-US" sz="2000" b="1" dirty="0" smtClean="0"/>
              <a:t>• </a:t>
            </a:r>
            <a:r>
              <a:rPr lang="en-US" sz="2000" b="1" dirty="0" err="1"/>
              <a:t>Gynaecomastia</a:t>
            </a:r>
            <a:r>
              <a:rPr lang="en-US" sz="2000" b="1" dirty="0"/>
              <a:t> </a:t>
            </a:r>
            <a:endParaRPr lang="en-US" sz="2000" b="1" dirty="0" smtClean="0"/>
          </a:p>
          <a:p>
            <a:r>
              <a:rPr lang="en-US" sz="2000" b="1" dirty="0" smtClean="0"/>
              <a:t>• </a:t>
            </a:r>
            <a:r>
              <a:rPr lang="en-US" sz="2000" b="1" dirty="0"/>
              <a:t>Decreased bone mineralization, e.g. osteoporosis or </a:t>
            </a:r>
            <a:r>
              <a:rPr lang="en-US" sz="2000" b="1" dirty="0" err="1"/>
              <a:t>osteopaenia</a:t>
            </a:r>
            <a:r>
              <a:rPr lang="en-US" sz="2000" b="1" dirty="0"/>
              <a:t> </a:t>
            </a:r>
            <a:endParaRPr lang="en-US" sz="2000" b="1" dirty="0" smtClean="0"/>
          </a:p>
          <a:p>
            <a:r>
              <a:rPr lang="en-US" sz="2800" dirty="0" smtClean="0">
                <a:solidFill>
                  <a:schemeClr val="accent2"/>
                </a:solidFill>
              </a:rPr>
              <a:t>At </a:t>
            </a:r>
            <a:r>
              <a:rPr lang="en-US" sz="2800" dirty="0">
                <a:solidFill>
                  <a:schemeClr val="accent2"/>
                </a:solidFill>
              </a:rPr>
              <a:t>(or dating back to) puberty </a:t>
            </a:r>
            <a:endParaRPr lang="en-US" sz="2800" dirty="0" smtClean="0">
              <a:solidFill>
                <a:schemeClr val="accent2"/>
              </a:solidFill>
            </a:endParaRPr>
          </a:p>
          <a:p>
            <a:r>
              <a:rPr lang="en-US" dirty="0" smtClean="0"/>
              <a:t>• </a:t>
            </a:r>
            <a:r>
              <a:rPr lang="en-US" sz="2000" b="1" dirty="0"/>
              <a:t>Failure of voice to deepen </a:t>
            </a:r>
            <a:endParaRPr lang="en-US" sz="2000" b="1" dirty="0" smtClean="0"/>
          </a:p>
          <a:p>
            <a:r>
              <a:rPr lang="en-US" sz="2000" b="1" dirty="0" smtClean="0"/>
              <a:t>• </a:t>
            </a:r>
            <a:r>
              <a:rPr lang="en-US" sz="2000" b="1" dirty="0"/>
              <a:t>Failure of testicular enlargement and penile growth </a:t>
            </a:r>
            <a:endParaRPr lang="en-US" sz="2000" b="1" dirty="0" smtClean="0"/>
          </a:p>
          <a:p>
            <a:r>
              <a:rPr lang="en-US" sz="2000" b="1" dirty="0" smtClean="0"/>
              <a:t>• </a:t>
            </a:r>
            <a:r>
              <a:rPr lang="en-US" sz="2000" b="1" dirty="0"/>
              <a:t>Lack of scrotal pigmentation </a:t>
            </a:r>
            <a:endParaRPr lang="en-US" sz="2000" b="1" dirty="0" smtClean="0"/>
          </a:p>
          <a:p>
            <a:r>
              <a:rPr lang="en-US" sz="2000" b="1" dirty="0" smtClean="0"/>
              <a:t>• </a:t>
            </a:r>
            <a:r>
              <a:rPr lang="en-US" sz="2000" b="1" dirty="0" err="1"/>
              <a:t>Eunuchoidism</a:t>
            </a:r>
            <a:r>
              <a:rPr lang="en-US" sz="2000" b="1" dirty="0"/>
              <a:t> (arm span &gt; height) </a:t>
            </a:r>
            <a:endParaRPr lang="en-US" sz="2000" b="1" dirty="0" smtClean="0"/>
          </a:p>
          <a:p>
            <a:r>
              <a:rPr lang="en-US" sz="2000" b="1" dirty="0" smtClean="0"/>
              <a:t>• </a:t>
            </a:r>
            <a:r>
              <a:rPr lang="en-US" sz="2000" b="1" dirty="0"/>
              <a:t>Delayed bone age</a:t>
            </a:r>
            <a:endParaRPr lang="en-US" sz="2000" b="1" dirty="0">
              <a:effectLst/>
            </a:endParaRPr>
          </a:p>
        </p:txBody>
      </p:sp>
    </p:spTree>
    <p:extLst>
      <p:ext uri="{BB962C8B-B14F-4D97-AF65-F5344CB8AC3E}">
        <p14:creationId xmlns:p14="http://schemas.microsoft.com/office/powerpoint/2010/main" val="34248531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192468" y="452149"/>
            <a:ext cx="8355877" cy="830997"/>
          </a:xfrm>
          <a:prstGeom prst="rect">
            <a:avLst/>
          </a:prstGeom>
        </p:spPr>
        <p:txBody>
          <a:bodyPr wrap="none">
            <a:spAutoFit/>
          </a:bodyPr>
          <a:lstStyle/>
          <a:p>
            <a:r>
              <a:rPr lang="it-IT" sz="4800" b="1" dirty="0">
                <a:solidFill>
                  <a:schemeClr val="tx1">
                    <a:lumMod val="50000"/>
                    <a:lumOff val="50000"/>
                  </a:schemeClr>
                </a:solidFill>
              </a:rPr>
              <a:t>The </a:t>
            </a:r>
            <a:r>
              <a:rPr lang="it-IT" sz="4800" b="1" dirty="0" err="1" smtClean="0">
                <a:solidFill>
                  <a:schemeClr val="tx1">
                    <a:lumMod val="50000"/>
                    <a:lumOff val="50000"/>
                  </a:schemeClr>
                </a:solidFill>
              </a:rPr>
              <a:t>female</a:t>
            </a:r>
            <a:r>
              <a:rPr lang="it-IT" sz="4800" b="1" dirty="0" smtClean="0">
                <a:solidFill>
                  <a:schemeClr val="tx1">
                    <a:lumMod val="50000"/>
                    <a:lumOff val="50000"/>
                  </a:schemeClr>
                </a:solidFill>
              </a:rPr>
              <a:t> </a:t>
            </a:r>
            <a:r>
              <a:rPr lang="it-IT" sz="4800" b="1" dirty="0" err="1">
                <a:solidFill>
                  <a:schemeClr val="tx1">
                    <a:lumMod val="50000"/>
                    <a:lumOff val="50000"/>
                  </a:schemeClr>
                </a:solidFill>
              </a:rPr>
              <a:t>reproductive</a:t>
            </a:r>
            <a:r>
              <a:rPr lang="it-IT" sz="4800" b="1" dirty="0">
                <a:solidFill>
                  <a:schemeClr val="tx1">
                    <a:lumMod val="50000"/>
                    <a:lumOff val="50000"/>
                  </a:schemeClr>
                </a:solidFill>
              </a:rPr>
              <a:t> </a:t>
            </a:r>
            <a:r>
              <a:rPr lang="it-IT" sz="4800" b="1" dirty="0" err="1">
                <a:solidFill>
                  <a:schemeClr val="tx1">
                    <a:lumMod val="50000"/>
                    <a:lumOff val="50000"/>
                  </a:schemeClr>
                </a:solidFill>
              </a:rPr>
              <a:t>system</a:t>
            </a:r>
            <a:endParaRPr lang="it-IT" sz="4800" b="1" dirty="0">
              <a:solidFill>
                <a:schemeClr val="tx1">
                  <a:lumMod val="50000"/>
                  <a:lumOff val="50000"/>
                </a:schemeClr>
              </a:solidFill>
              <a:effectLst/>
            </a:endParaRPr>
          </a:p>
        </p:txBody>
      </p:sp>
      <p:pic>
        <p:nvPicPr>
          <p:cNvPr id="10242" name="Picture 2" descr="femaleDuc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2275" y="1899558"/>
            <a:ext cx="5596261" cy="4343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7166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72142" y="152708"/>
            <a:ext cx="6096000" cy="6555641"/>
          </a:xfrm>
          <a:prstGeom prst="rect">
            <a:avLst/>
          </a:prstGeom>
        </p:spPr>
        <p:txBody>
          <a:bodyPr>
            <a:spAutoFit/>
          </a:bodyPr>
          <a:lstStyle/>
          <a:p>
            <a:pPr algn="just"/>
            <a:r>
              <a:rPr lang="en-US" sz="2800" b="1" dirty="0"/>
              <a:t>Ovarian morphology and function </a:t>
            </a:r>
            <a:r>
              <a:rPr lang="en-US" sz="2800" dirty="0"/>
              <a:t>Oogenesis begins in the fetal ovary when, towards the end of the first trimester, germ cells start entering the first stage of meiosis and arrest in </a:t>
            </a:r>
            <a:r>
              <a:rPr lang="en-US" sz="2800" dirty="0" smtClean="0"/>
              <a:t>prophase. </a:t>
            </a:r>
            <a:r>
              <a:rPr lang="en-US" sz="2800" dirty="0"/>
              <a:t>Termed primary oocytes, they are surrounded by a layer of steroid-producing granulosa cells as primordial </a:t>
            </a:r>
            <a:r>
              <a:rPr lang="en-US" sz="2800" dirty="0" smtClean="0"/>
              <a:t>follicles. </a:t>
            </a:r>
            <a:r>
              <a:rPr lang="en-US" sz="2800" dirty="0"/>
              <a:t>There are ~6–7 million primordial follicles at 20 weeks of gestation, after which their number declines inexorably. At birth, there are ~2 million and by puberty only 300,000. Menopause marks the depletion of all germ cells within the ovaries.</a:t>
            </a:r>
            <a:endParaRPr lang="en-US" sz="2800" dirty="0">
              <a:effectLst/>
            </a:endParaRPr>
          </a:p>
        </p:txBody>
      </p:sp>
      <p:pic>
        <p:nvPicPr>
          <p:cNvPr id="3" name="Picture 16" descr="figure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2059" y="521039"/>
            <a:ext cx="5388429" cy="581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0359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figur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6575" y="470126"/>
            <a:ext cx="8643711" cy="617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75545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8607" y="277586"/>
            <a:ext cx="9182263" cy="6312806"/>
          </a:xfrm>
          <a:prstGeom prst="rect">
            <a:avLst/>
          </a:prstGeom>
        </p:spPr>
      </p:pic>
    </p:spTree>
    <p:extLst>
      <p:ext uri="{BB962C8B-B14F-4D97-AF65-F5344CB8AC3E}">
        <p14:creationId xmlns:p14="http://schemas.microsoft.com/office/powerpoint/2010/main" val="35732930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Risultati immagini per ov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14" y="1518556"/>
            <a:ext cx="5198486" cy="3706585"/>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uppo 5"/>
          <p:cNvGrpSpPr/>
          <p:nvPr/>
        </p:nvGrpSpPr>
        <p:grpSpPr>
          <a:xfrm>
            <a:off x="3935186" y="293914"/>
            <a:ext cx="7523197" cy="6155871"/>
            <a:chOff x="3935186" y="293914"/>
            <a:chExt cx="7523197" cy="6155871"/>
          </a:xfrm>
        </p:grpSpPr>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3093" y="293914"/>
              <a:ext cx="5845290" cy="6155871"/>
            </a:xfrm>
            <a:prstGeom prst="rect">
              <a:avLst/>
            </a:prstGeom>
          </p:spPr>
        </p:pic>
        <p:cxnSp>
          <p:nvCxnSpPr>
            <p:cNvPr id="4" name="Connettore 2 3"/>
            <p:cNvCxnSpPr/>
            <p:nvPr/>
          </p:nvCxnSpPr>
          <p:spPr>
            <a:xfrm>
              <a:off x="3935186" y="2400300"/>
              <a:ext cx="1677907"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sp>
        <p:nvSpPr>
          <p:cNvPr id="8" name="Rettangolo 7"/>
          <p:cNvSpPr/>
          <p:nvPr/>
        </p:nvSpPr>
        <p:spPr>
          <a:xfrm>
            <a:off x="234927" y="467123"/>
            <a:ext cx="5466946" cy="830997"/>
          </a:xfrm>
          <a:prstGeom prst="rect">
            <a:avLst/>
          </a:prstGeom>
        </p:spPr>
        <p:txBody>
          <a:bodyPr wrap="none">
            <a:spAutoFit/>
          </a:bodyPr>
          <a:lstStyle/>
          <a:p>
            <a:r>
              <a:rPr lang="it-IT" sz="4800" b="1" dirty="0">
                <a:solidFill>
                  <a:schemeClr val="tx1">
                    <a:lumMod val="50000"/>
                    <a:lumOff val="50000"/>
                  </a:schemeClr>
                </a:solidFill>
              </a:rPr>
              <a:t>The </a:t>
            </a:r>
            <a:r>
              <a:rPr lang="it-IT" sz="4800" b="1" dirty="0" err="1" smtClean="0">
                <a:solidFill>
                  <a:schemeClr val="tx1">
                    <a:lumMod val="50000"/>
                    <a:lumOff val="50000"/>
                  </a:schemeClr>
                </a:solidFill>
              </a:rPr>
              <a:t>ovarian</a:t>
            </a:r>
            <a:r>
              <a:rPr lang="it-IT" sz="4800" b="1" dirty="0" smtClean="0">
                <a:solidFill>
                  <a:schemeClr val="tx1">
                    <a:lumMod val="50000"/>
                    <a:lumOff val="50000"/>
                  </a:schemeClr>
                </a:solidFill>
              </a:rPr>
              <a:t> </a:t>
            </a:r>
            <a:r>
              <a:rPr lang="it-IT" sz="4800" b="1" dirty="0" err="1" smtClean="0">
                <a:solidFill>
                  <a:schemeClr val="tx1">
                    <a:lumMod val="50000"/>
                    <a:lumOff val="50000"/>
                  </a:schemeClr>
                </a:solidFill>
              </a:rPr>
              <a:t>function</a:t>
            </a:r>
            <a:endParaRPr lang="it-IT" sz="4800" b="1" dirty="0">
              <a:solidFill>
                <a:schemeClr val="tx1">
                  <a:lumMod val="50000"/>
                  <a:lumOff val="50000"/>
                </a:schemeClr>
              </a:solidFill>
              <a:effectLst/>
            </a:endParaRPr>
          </a:p>
        </p:txBody>
      </p:sp>
    </p:spTree>
    <p:extLst>
      <p:ext uri="{BB962C8B-B14F-4D97-AF65-F5344CB8AC3E}">
        <p14:creationId xmlns:p14="http://schemas.microsoft.com/office/powerpoint/2010/main" val="1695728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5366" y="375556"/>
            <a:ext cx="5645585" cy="6090557"/>
          </a:xfrm>
          <a:prstGeom prst="rect">
            <a:avLst/>
          </a:prstGeom>
        </p:spPr>
      </p:pic>
    </p:spTree>
    <p:extLst>
      <p:ext uri="{BB962C8B-B14F-4D97-AF65-F5344CB8AC3E}">
        <p14:creationId xmlns:p14="http://schemas.microsoft.com/office/powerpoint/2010/main" val="23149559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008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2141" y="543833"/>
            <a:ext cx="5545137" cy="538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descr="http://coursewareobjects.elsevier.com/objects/elr/ExpertConsult/williamsendo.com11e/IC/images/01601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264" y="904421"/>
            <a:ext cx="5291986" cy="502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8121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2542" y="359229"/>
            <a:ext cx="5371903" cy="6008914"/>
          </a:xfrm>
          <a:prstGeom prst="rect">
            <a:avLst/>
          </a:prstGeom>
        </p:spPr>
      </p:pic>
      <p:sp>
        <p:nvSpPr>
          <p:cNvPr id="3" name="Rettangolo 2"/>
          <p:cNvSpPr/>
          <p:nvPr/>
        </p:nvSpPr>
        <p:spPr>
          <a:xfrm>
            <a:off x="126542" y="359229"/>
            <a:ext cx="5849715" cy="5632311"/>
          </a:xfrm>
          <a:prstGeom prst="rect">
            <a:avLst/>
          </a:prstGeom>
        </p:spPr>
        <p:txBody>
          <a:bodyPr wrap="square">
            <a:spAutoFit/>
          </a:bodyPr>
          <a:lstStyle/>
          <a:p>
            <a:r>
              <a:rPr lang="en-US" b="1" dirty="0"/>
              <a:t>Changes in the uterine endometrium during the menstrual cycle. </a:t>
            </a:r>
            <a:endParaRPr lang="en-US" b="1" dirty="0" smtClean="0"/>
          </a:p>
          <a:p>
            <a:pPr marL="342900" indent="-342900" algn="just">
              <a:buAutoNum type="alphaLcParenBoth"/>
            </a:pPr>
            <a:r>
              <a:rPr lang="en-US" dirty="0" smtClean="0"/>
              <a:t>The </a:t>
            </a:r>
            <a:r>
              <a:rPr lang="en-US" dirty="0"/>
              <a:t>female reproductive organs. The body of the uterus consists of the inner endometrial layer and surrounding smooth muscle myometrium. </a:t>
            </a:r>
            <a:endParaRPr lang="en-US" dirty="0" smtClean="0"/>
          </a:p>
          <a:p>
            <a:pPr marL="342900" indent="-342900" algn="just">
              <a:buAutoNum type="alphaLcParenBoth"/>
            </a:pPr>
            <a:r>
              <a:rPr lang="en-US" dirty="0" smtClean="0"/>
              <a:t>Uterine </a:t>
            </a:r>
            <a:r>
              <a:rPr lang="en-US" dirty="0"/>
              <a:t>changes during the menstrual cycle. (1) Breakdown of the endometrium (days 1–3) when the outer two-thirds is shed to form the menstrual flow. The basal third of the endometrium persists and its cells divide and grow over the exposed tissue (arrows) to repair the endometrium. (2) During the </a:t>
            </a:r>
            <a:r>
              <a:rPr lang="en-US" dirty="0" err="1"/>
              <a:t>oestrogenic</a:t>
            </a:r>
            <a:r>
              <a:rPr lang="en-US" dirty="0"/>
              <a:t> proliferative phase (days 3–14), the uterine glands grow in length as the endometrium thickens. (3) During the secretory phase (days 14–28), uterine glands double in length and become tortuous and </a:t>
            </a:r>
            <a:r>
              <a:rPr lang="en-US" dirty="0" err="1"/>
              <a:t>sacculated</a:t>
            </a:r>
            <a:r>
              <a:rPr lang="en-US" dirty="0"/>
              <a:t>. Stromal </a:t>
            </a:r>
            <a:r>
              <a:rPr lang="en-US" dirty="0" err="1"/>
              <a:t>oedema</a:t>
            </a:r>
            <a:r>
              <a:rPr lang="en-US" dirty="0"/>
              <a:t> is maximal by day 21, the approximate time of blastocyst implantation. In the absence of pregnancy, during the last 2–3 days of this phase, the spiral blood vessels </a:t>
            </a:r>
            <a:r>
              <a:rPr lang="en-US" dirty="0" err="1"/>
              <a:t>vasoconstrict</a:t>
            </a:r>
            <a:r>
              <a:rPr lang="en-US" dirty="0"/>
              <a:t> and rupture. Lakes of blood form in the stromal tissue. Endometrial breakdown follows.</a:t>
            </a:r>
            <a:endParaRPr lang="en-US" dirty="0">
              <a:effectLst/>
            </a:endParaRPr>
          </a:p>
        </p:txBody>
      </p:sp>
    </p:spTree>
    <p:extLst>
      <p:ext uri="{BB962C8B-B14F-4D97-AF65-F5344CB8AC3E}">
        <p14:creationId xmlns:p14="http://schemas.microsoft.com/office/powerpoint/2010/main" val="21774795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26571" y="0"/>
            <a:ext cx="11544300" cy="6771084"/>
          </a:xfrm>
          <a:prstGeom prst="rect">
            <a:avLst/>
          </a:prstGeom>
        </p:spPr>
        <p:txBody>
          <a:bodyPr wrap="square">
            <a:spAutoFit/>
          </a:bodyPr>
          <a:lstStyle/>
          <a:p>
            <a:pPr algn="ctr"/>
            <a:r>
              <a:rPr lang="it-IT" sz="4000" b="1" dirty="0"/>
              <a:t>Endocrine </a:t>
            </a:r>
            <a:r>
              <a:rPr lang="it-IT" sz="4000" b="1" dirty="0" err="1"/>
              <a:t>alterations</a:t>
            </a:r>
            <a:r>
              <a:rPr lang="it-IT" sz="4000" b="1" dirty="0"/>
              <a:t> </a:t>
            </a:r>
            <a:r>
              <a:rPr lang="it-IT" sz="4000" b="1" dirty="0" err="1"/>
              <a:t>during</a:t>
            </a:r>
            <a:r>
              <a:rPr lang="it-IT" sz="4000" b="1" dirty="0"/>
              <a:t> </a:t>
            </a:r>
            <a:r>
              <a:rPr lang="it-IT" sz="4000" b="1" dirty="0" err="1"/>
              <a:t>pregnancy</a:t>
            </a:r>
            <a:r>
              <a:rPr lang="it-IT" sz="4000" b="1" dirty="0"/>
              <a:t>, </a:t>
            </a:r>
            <a:r>
              <a:rPr lang="it-IT" sz="4000" b="1" dirty="0" err="1"/>
              <a:t>parturition</a:t>
            </a:r>
            <a:r>
              <a:rPr lang="it-IT" sz="4000" b="1" dirty="0"/>
              <a:t> </a:t>
            </a:r>
            <a:r>
              <a:rPr lang="it-IT" sz="4000" b="1" dirty="0" smtClean="0"/>
              <a:t>and </a:t>
            </a:r>
            <a:r>
              <a:rPr lang="it-IT" sz="4000" b="1" dirty="0" err="1"/>
              <a:t>lactation</a:t>
            </a:r>
            <a:r>
              <a:rPr lang="it-IT" sz="4000" b="1" dirty="0"/>
              <a:t> </a:t>
            </a:r>
          </a:p>
          <a:p>
            <a:r>
              <a:rPr lang="it-IT" sz="2800" dirty="0" err="1" smtClean="0">
                <a:solidFill>
                  <a:schemeClr val="accent2"/>
                </a:solidFill>
              </a:rPr>
              <a:t>Pregnancy</a:t>
            </a:r>
            <a:endParaRPr lang="it-IT" sz="2800" dirty="0" smtClean="0">
              <a:solidFill>
                <a:schemeClr val="accent2"/>
              </a:solidFill>
            </a:endParaRPr>
          </a:p>
          <a:p>
            <a:r>
              <a:rPr lang="it-IT" b="1" dirty="0" err="1" smtClean="0"/>
              <a:t>Maternal</a:t>
            </a:r>
            <a:r>
              <a:rPr lang="it-IT" dirty="0"/>
              <a:t>: </a:t>
            </a:r>
            <a:endParaRPr lang="it-IT" dirty="0" smtClean="0"/>
          </a:p>
          <a:p>
            <a:pPr marL="285750" indent="-285750">
              <a:buFont typeface="Arial" panose="020B0604020202020204" pitchFamily="34" charset="0"/>
              <a:buChar char="•"/>
            </a:pPr>
            <a:r>
              <a:rPr lang="it-IT" dirty="0" err="1" smtClean="0"/>
              <a:t>Hypertrophy</a:t>
            </a:r>
            <a:r>
              <a:rPr lang="it-IT" dirty="0" smtClean="0"/>
              <a:t>/</a:t>
            </a:r>
            <a:r>
              <a:rPr lang="it-IT" dirty="0" err="1" smtClean="0"/>
              <a:t>hyperplasia</a:t>
            </a:r>
            <a:r>
              <a:rPr lang="it-IT" dirty="0" smtClean="0"/>
              <a:t> </a:t>
            </a:r>
            <a:r>
              <a:rPr lang="it-IT" dirty="0"/>
              <a:t>of </a:t>
            </a:r>
            <a:r>
              <a:rPr lang="it-IT" dirty="0" err="1"/>
              <a:t>lactotrophs</a:t>
            </a:r>
            <a:r>
              <a:rPr lang="it-IT" dirty="0"/>
              <a:t> </a:t>
            </a:r>
            <a:r>
              <a:rPr lang="it-IT" dirty="0" err="1"/>
              <a:t>synthesizing</a:t>
            </a:r>
            <a:r>
              <a:rPr lang="it-IT" dirty="0"/>
              <a:t> </a:t>
            </a:r>
            <a:r>
              <a:rPr lang="it-IT" dirty="0" err="1" smtClean="0"/>
              <a:t>prolactin</a:t>
            </a:r>
            <a:endParaRPr lang="it-IT" dirty="0" smtClean="0"/>
          </a:p>
          <a:p>
            <a:pPr marL="285750" indent="-285750">
              <a:buFont typeface="Arial" panose="020B0604020202020204" pitchFamily="34" charset="0"/>
              <a:buChar char="•"/>
            </a:pPr>
            <a:r>
              <a:rPr lang="it-IT" dirty="0" err="1" smtClean="0"/>
              <a:t>hCG</a:t>
            </a:r>
            <a:r>
              <a:rPr lang="it-IT" dirty="0" smtClean="0"/>
              <a:t> </a:t>
            </a:r>
            <a:r>
              <a:rPr lang="it-IT" dirty="0"/>
              <a:t>(</a:t>
            </a:r>
            <a:r>
              <a:rPr lang="it-IT" dirty="0" err="1"/>
              <a:t>partially</a:t>
            </a:r>
            <a:r>
              <a:rPr lang="it-IT" dirty="0"/>
              <a:t> </a:t>
            </a:r>
            <a:r>
              <a:rPr lang="it-IT" dirty="0" err="1"/>
              <a:t>mimics</a:t>
            </a:r>
            <a:r>
              <a:rPr lang="it-IT" dirty="0"/>
              <a:t> TSH) </a:t>
            </a:r>
            <a:r>
              <a:rPr lang="it-IT" dirty="0" err="1"/>
              <a:t>stimulation</a:t>
            </a:r>
            <a:r>
              <a:rPr lang="it-IT" dirty="0"/>
              <a:t> of </a:t>
            </a:r>
            <a:r>
              <a:rPr lang="it-IT" dirty="0" err="1"/>
              <a:t>thyroid</a:t>
            </a:r>
            <a:r>
              <a:rPr lang="it-IT" dirty="0"/>
              <a:t> </a:t>
            </a:r>
            <a:r>
              <a:rPr lang="it-IT" dirty="0" err="1"/>
              <a:t>hormone</a:t>
            </a:r>
            <a:r>
              <a:rPr lang="it-IT" dirty="0"/>
              <a:t> </a:t>
            </a:r>
            <a:r>
              <a:rPr lang="it-IT" dirty="0" err="1"/>
              <a:t>synthesis</a:t>
            </a:r>
            <a:r>
              <a:rPr lang="it-IT" dirty="0"/>
              <a:t> </a:t>
            </a:r>
            <a:endParaRPr lang="it-IT" dirty="0" smtClean="0"/>
          </a:p>
          <a:p>
            <a:pPr marL="285750" indent="-285750">
              <a:buFont typeface="Arial" panose="020B0604020202020204" pitchFamily="34" charset="0"/>
              <a:buChar char="•"/>
            </a:pPr>
            <a:r>
              <a:rPr lang="it-IT" dirty="0" err="1" smtClean="0"/>
              <a:t>Increased</a:t>
            </a:r>
            <a:r>
              <a:rPr lang="it-IT" dirty="0" smtClean="0"/>
              <a:t> </a:t>
            </a:r>
            <a:r>
              <a:rPr lang="el-GR" dirty="0"/>
              <a:t>β-</a:t>
            </a:r>
            <a:r>
              <a:rPr lang="it-IT" dirty="0" err="1"/>
              <a:t>cell</a:t>
            </a:r>
            <a:r>
              <a:rPr lang="it-IT" dirty="0"/>
              <a:t> </a:t>
            </a:r>
            <a:r>
              <a:rPr lang="it-IT" dirty="0" err="1"/>
              <a:t>function</a:t>
            </a:r>
            <a:r>
              <a:rPr lang="it-IT" dirty="0"/>
              <a:t> and </a:t>
            </a:r>
            <a:r>
              <a:rPr lang="it-IT" dirty="0" err="1"/>
              <a:t>potential</a:t>
            </a:r>
            <a:r>
              <a:rPr lang="it-IT" dirty="0"/>
              <a:t> </a:t>
            </a:r>
            <a:r>
              <a:rPr lang="it-IT" dirty="0" err="1"/>
              <a:t>growth</a:t>
            </a:r>
            <a:r>
              <a:rPr lang="it-IT" dirty="0"/>
              <a:t> of </a:t>
            </a:r>
            <a:r>
              <a:rPr lang="it-IT" dirty="0" err="1"/>
              <a:t>pancreatic</a:t>
            </a:r>
            <a:r>
              <a:rPr lang="it-IT" dirty="0"/>
              <a:t> </a:t>
            </a:r>
            <a:r>
              <a:rPr lang="it-IT" dirty="0" err="1" smtClean="0"/>
              <a:t>islets</a:t>
            </a:r>
            <a:endParaRPr lang="it-IT" dirty="0" smtClean="0"/>
          </a:p>
          <a:p>
            <a:pPr marL="285750" indent="-285750">
              <a:buFont typeface="Arial" panose="020B0604020202020204" pitchFamily="34" charset="0"/>
              <a:buChar char="•"/>
            </a:pPr>
            <a:r>
              <a:rPr lang="it-IT" dirty="0" err="1" smtClean="0"/>
              <a:t>Increased</a:t>
            </a:r>
            <a:r>
              <a:rPr lang="it-IT" dirty="0" smtClean="0"/>
              <a:t> </a:t>
            </a:r>
            <a:r>
              <a:rPr lang="it-IT" dirty="0" err="1"/>
              <a:t>adrenal</a:t>
            </a:r>
            <a:r>
              <a:rPr lang="it-IT" dirty="0"/>
              <a:t> </a:t>
            </a:r>
            <a:r>
              <a:rPr lang="it-IT" dirty="0" err="1"/>
              <a:t>cortisol</a:t>
            </a:r>
            <a:r>
              <a:rPr lang="it-IT" dirty="0"/>
              <a:t> output </a:t>
            </a:r>
            <a:endParaRPr lang="it-IT" dirty="0" smtClean="0"/>
          </a:p>
          <a:p>
            <a:pPr marL="285750" indent="-285750">
              <a:buFont typeface="Arial" panose="020B0604020202020204" pitchFamily="34" charset="0"/>
              <a:buChar char="•"/>
            </a:pPr>
            <a:r>
              <a:rPr lang="it-IT" dirty="0"/>
              <a:t> </a:t>
            </a:r>
            <a:r>
              <a:rPr lang="it-IT" dirty="0" err="1" smtClean="0"/>
              <a:t>Increased</a:t>
            </a:r>
            <a:r>
              <a:rPr lang="it-IT" dirty="0" smtClean="0"/>
              <a:t> </a:t>
            </a:r>
            <a:r>
              <a:rPr lang="it-IT" dirty="0" err="1"/>
              <a:t>heart</a:t>
            </a:r>
            <a:r>
              <a:rPr lang="it-IT" dirty="0"/>
              <a:t> rate; </a:t>
            </a:r>
            <a:r>
              <a:rPr lang="it-IT" dirty="0" err="1"/>
              <a:t>cardiac</a:t>
            </a:r>
            <a:r>
              <a:rPr lang="it-IT" dirty="0"/>
              <a:t> output </a:t>
            </a:r>
            <a:r>
              <a:rPr lang="it-IT" dirty="0" err="1"/>
              <a:t>rises</a:t>
            </a:r>
            <a:r>
              <a:rPr lang="it-IT" dirty="0"/>
              <a:t> by 30–50% </a:t>
            </a:r>
            <a:r>
              <a:rPr lang="it-IT" dirty="0" err="1"/>
              <a:t>because</a:t>
            </a:r>
            <a:r>
              <a:rPr lang="it-IT" dirty="0"/>
              <a:t> of </a:t>
            </a:r>
            <a:r>
              <a:rPr lang="it-IT" dirty="0" err="1"/>
              <a:t>alterations</a:t>
            </a:r>
            <a:r>
              <a:rPr lang="it-IT" dirty="0"/>
              <a:t> in the </a:t>
            </a:r>
            <a:r>
              <a:rPr lang="it-IT" dirty="0" err="1"/>
              <a:t>hormonal</a:t>
            </a:r>
            <a:r>
              <a:rPr lang="it-IT" dirty="0"/>
              <a:t> milieu and </a:t>
            </a:r>
            <a:r>
              <a:rPr lang="it-IT" dirty="0" err="1"/>
              <a:t>placental</a:t>
            </a:r>
            <a:r>
              <a:rPr lang="it-IT" dirty="0"/>
              <a:t> </a:t>
            </a:r>
            <a:r>
              <a:rPr lang="it-IT" dirty="0" err="1"/>
              <a:t>circulation</a:t>
            </a:r>
            <a:r>
              <a:rPr lang="it-IT" dirty="0"/>
              <a:t> </a:t>
            </a:r>
            <a:r>
              <a:rPr lang="it-IT" dirty="0" smtClean="0"/>
              <a:t> </a:t>
            </a:r>
          </a:p>
          <a:p>
            <a:r>
              <a:rPr lang="it-IT" b="1" dirty="0" err="1" smtClean="0"/>
              <a:t>Fetal</a:t>
            </a:r>
            <a:r>
              <a:rPr lang="it-IT" b="1" dirty="0" smtClean="0"/>
              <a:t> </a:t>
            </a:r>
            <a:r>
              <a:rPr lang="it-IT" b="1" dirty="0" err="1"/>
              <a:t>growth</a:t>
            </a:r>
            <a:r>
              <a:rPr lang="it-IT" b="1" dirty="0"/>
              <a:t> and </a:t>
            </a:r>
            <a:r>
              <a:rPr lang="it-IT" b="1" dirty="0" err="1"/>
              <a:t>development</a:t>
            </a:r>
            <a:r>
              <a:rPr lang="it-IT" dirty="0"/>
              <a:t>: </a:t>
            </a:r>
            <a:endParaRPr lang="it-IT" dirty="0" smtClean="0"/>
          </a:p>
          <a:p>
            <a:r>
              <a:rPr lang="it-IT" dirty="0" smtClean="0"/>
              <a:t>◦ </a:t>
            </a:r>
            <a:r>
              <a:rPr lang="it-IT" dirty="0" err="1"/>
              <a:t>Requires</a:t>
            </a:r>
            <a:r>
              <a:rPr lang="it-IT" dirty="0"/>
              <a:t> </a:t>
            </a:r>
            <a:r>
              <a:rPr lang="it-IT" dirty="0" err="1"/>
              <a:t>thyroid</a:t>
            </a:r>
            <a:r>
              <a:rPr lang="it-IT" dirty="0"/>
              <a:t> </a:t>
            </a:r>
            <a:r>
              <a:rPr lang="it-IT" dirty="0" err="1"/>
              <a:t>hormone</a:t>
            </a:r>
            <a:r>
              <a:rPr lang="it-IT" dirty="0"/>
              <a:t> (CNS </a:t>
            </a:r>
            <a:r>
              <a:rPr lang="it-IT" dirty="0" err="1"/>
              <a:t>development</a:t>
            </a:r>
            <a:r>
              <a:rPr lang="it-IT" dirty="0"/>
              <a:t>), </a:t>
            </a:r>
            <a:r>
              <a:rPr lang="it-IT" dirty="0" err="1"/>
              <a:t>insulin</a:t>
            </a:r>
            <a:r>
              <a:rPr lang="it-IT" dirty="0"/>
              <a:t> and GH–IGF </a:t>
            </a:r>
            <a:r>
              <a:rPr lang="it-IT" dirty="0" err="1"/>
              <a:t>axes</a:t>
            </a:r>
            <a:r>
              <a:rPr lang="it-IT" dirty="0"/>
              <a:t> </a:t>
            </a:r>
            <a:endParaRPr lang="it-IT" dirty="0" smtClean="0"/>
          </a:p>
          <a:p>
            <a:r>
              <a:rPr lang="it-IT" dirty="0" smtClean="0"/>
              <a:t>◦ </a:t>
            </a:r>
            <a:r>
              <a:rPr lang="it-IT" dirty="0" err="1"/>
              <a:t>Maturation</a:t>
            </a:r>
            <a:r>
              <a:rPr lang="it-IT" dirty="0"/>
              <a:t> of the </a:t>
            </a:r>
            <a:r>
              <a:rPr lang="it-IT" dirty="0" err="1"/>
              <a:t>fetal</a:t>
            </a:r>
            <a:r>
              <a:rPr lang="it-IT" dirty="0"/>
              <a:t> </a:t>
            </a:r>
            <a:r>
              <a:rPr lang="it-IT" dirty="0" err="1"/>
              <a:t>lung</a:t>
            </a:r>
            <a:r>
              <a:rPr lang="it-IT" dirty="0"/>
              <a:t> (</a:t>
            </a:r>
            <a:r>
              <a:rPr lang="it-IT" dirty="0" err="1"/>
              <a:t>surfactant</a:t>
            </a:r>
            <a:r>
              <a:rPr lang="it-IT" dirty="0"/>
              <a:t> production) by </a:t>
            </a:r>
            <a:r>
              <a:rPr lang="it-IT" dirty="0" err="1"/>
              <a:t>cortisol</a:t>
            </a:r>
            <a:r>
              <a:rPr lang="it-IT" dirty="0"/>
              <a:t> </a:t>
            </a:r>
            <a:r>
              <a:rPr lang="it-IT" dirty="0" err="1"/>
              <a:t>near</a:t>
            </a:r>
            <a:r>
              <a:rPr lang="it-IT" dirty="0"/>
              <a:t> </a:t>
            </a:r>
            <a:r>
              <a:rPr lang="it-IT" dirty="0" err="1"/>
              <a:t>term</a:t>
            </a:r>
            <a:r>
              <a:rPr lang="it-IT" dirty="0"/>
              <a:t> </a:t>
            </a:r>
            <a:endParaRPr lang="it-IT" dirty="0" smtClean="0"/>
          </a:p>
          <a:p>
            <a:r>
              <a:rPr lang="it-IT" sz="2800" dirty="0" err="1" smtClean="0">
                <a:solidFill>
                  <a:schemeClr val="accent2"/>
                </a:solidFill>
              </a:rPr>
              <a:t>Parturition</a:t>
            </a:r>
            <a:r>
              <a:rPr lang="it-IT" sz="2800" dirty="0" smtClean="0">
                <a:solidFill>
                  <a:schemeClr val="accent2"/>
                </a:solidFill>
              </a:rPr>
              <a:t> </a:t>
            </a:r>
          </a:p>
          <a:p>
            <a:pPr marL="285750" indent="-285750">
              <a:buFont typeface="Arial" panose="020B0604020202020204" pitchFamily="34" charset="0"/>
              <a:buChar char="•"/>
            </a:pPr>
            <a:r>
              <a:rPr lang="it-IT" dirty="0" smtClean="0"/>
              <a:t>Local </a:t>
            </a:r>
            <a:r>
              <a:rPr lang="it-IT" dirty="0" err="1"/>
              <a:t>prostaglandins</a:t>
            </a:r>
            <a:r>
              <a:rPr lang="it-IT" dirty="0"/>
              <a:t> </a:t>
            </a:r>
            <a:r>
              <a:rPr lang="it-IT" dirty="0" err="1"/>
              <a:t>stimulate</a:t>
            </a:r>
            <a:r>
              <a:rPr lang="it-IT" dirty="0"/>
              <a:t> the </a:t>
            </a:r>
            <a:r>
              <a:rPr lang="it-IT" dirty="0" err="1"/>
              <a:t>early</a:t>
            </a:r>
            <a:r>
              <a:rPr lang="it-IT" dirty="0"/>
              <a:t> uterine </a:t>
            </a:r>
            <a:r>
              <a:rPr lang="it-IT" dirty="0" err="1"/>
              <a:t>contractions</a:t>
            </a:r>
            <a:r>
              <a:rPr lang="it-IT" dirty="0"/>
              <a:t> </a:t>
            </a:r>
          </a:p>
          <a:p>
            <a:r>
              <a:rPr lang="it-IT" dirty="0" err="1" smtClean="0"/>
              <a:t>Oxytocin</a:t>
            </a:r>
            <a:r>
              <a:rPr lang="it-IT" dirty="0" smtClean="0"/>
              <a:t> </a:t>
            </a:r>
            <a:r>
              <a:rPr lang="it-IT" dirty="0" err="1"/>
              <a:t>increases</a:t>
            </a:r>
            <a:r>
              <a:rPr lang="it-IT" dirty="0"/>
              <a:t> </a:t>
            </a:r>
            <a:r>
              <a:rPr lang="it-IT" dirty="0" err="1"/>
              <a:t>as</a:t>
            </a:r>
            <a:r>
              <a:rPr lang="it-IT" dirty="0"/>
              <a:t> the </a:t>
            </a:r>
            <a:r>
              <a:rPr lang="it-IT" dirty="0" err="1"/>
              <a:t>fetus</a:t>
            </a:r>
            <a:r>
              <a:rPr lang="it-IT" dirty="0"/>
              <a:t> </a:t>
            </a:r>
            <a:r>
              <a:rPr lang="it-IT" dirty="0" err="1"/>
              <a:t>descends</a:t>
            </a:r>
            <a:r>
              <a:rPr lang="it-IT" dirty="0"/>
              <a:t> the </a:t>
            </a:r>
            <a:r>
              <a:rPr lang="it-IT" dirty="0" err="1"/>
              <a:t>birth</a:t>
            </a:r>
            <a:r>
              <a:rPr lang="it-IT" dirty="0"/>
              <a:t> canal and </a:t>
            </a:r>
            <a:r>
              <a:rPr lang="it-IT" dirty="0" err="1"/>
              <a:t>distends</a:t>
            </a:r>
            <a:r>
              <a:rPr lang="it-IT" dirty="0"/>
              <a:t> the vagina </a:t>
            </a:r>
          </a:p>
          <a:p>
            <a:r>
              <a:rPr lang="it-IT" sz="2800" dirty="0" err="1" smtClean="0">
                <a:solidFill>
                  <a:schemeClr val="accent2"/>
                </a:solidFill>
              </a:rPr>
              <a:t>Lactation</a:t>
            </a:r>
            <a:r>
              <a:rPr lang="it-IT" sz="2800" dirty="0" smtClean="0">
                <a:solidFill>
                  <a:schemeClr val="accent2"/>
                </a:solidFill>
              </a:rPr>
              <a:t> </a:t>
            </a:r>
          </a:p>
          <a:p>
            <a:r>
              <a:rPr lang="it-IT" dirty="0" smtClean="0"/>
              <a:t>• </a:t>
            </a:r>
            <a:r>
              <a:rPr lang="it-IT" dirty="0"/>
              <a:t>High </a:t>
            </a:r>
            <a:r>
              <a:rPr lang="it-IT" dirty="0" err="1"/>
              <a:t>oestrogen</a:t>
            </a:r>
            <a:r>
              <a:rPr lang="it-IT" dirty="0"/>
              <a:t> and progesterone </a:t>
            </a:r>
            <a:r>
              <a:rPr lang="it-IT" dirty="0" err="1"/>
              <a:t>during</a:t>
            </a:r>
            <a:r>
              <a:rPr lang="it-IT" dirty="0"/>
              <a:t> </a:t>
            </a:r>
            <a:r>
              <a:rPr lang="it-IT" dirty="0" err="1"/>
              <a:t>pregnancy</a:t>
            </a:r>
            <a:r>
              <a:rPr lang="it-IT" dirty="0"/>
              <a:t> </a:t>
            </a:r>
            <a:r>
              <a:rPr lang="it-IT" dirty="0" err="1"/>
              <a:t>inhibit</a:t>
            </a:r>
            <a:r>
              <a:rPr lang="it-IT" dirty="0"/>
              <a:t> </a:t>
            </a:r>
            <a:r>
              <a:rPr lang="it-IT" dirty="0" err="1"/>
              <a:t>lactation</a:t>
            </a:r>
            <a:r>
              <a:rPr lang="it-IT" dirty="0"/>
              <a:t> </a:t>
            </a:r>
            <a:endParaRPr lang="it-IT" dirty="0" smtClean="0"/>
          </a:p>
          <a:p>
            <a:r>
              <a:rPr lang="it-IT" dirty="0" smtClean="0"/>
              <a:t>• </a:t>
            </a:r>
            <a:r>
              <a:rPr lang="it-IT" dirty="0"/>
              <a:t>Post-</a:t>
            </a:r>
            <a:r>
              <a:rPr lang="it-IT" dirty="0" err="1"/>
              <a:t>partum</a:t>
            </a:r>
            <a:r>
              <a:rPr lang="it-IT" dirty="0"/>
              <a:t>, </a:t>
            </a:r>
            <a:r>
              <a:rPr lang="it-IT" dirty="0" err="1"/>
              <a:t>lactation</a:t>
            </a:r>
            <a:r>
              <a:rPr lang="it-IT" dirty="0"/>
              <a:t> </a:t>
            </a:r>
            <a:r>
              <a:rPr lang="it-IT" dirty="0" err="1"/>
              <a:t>relies</a:t>
            </a:r>
            <a:r>
              <a:rPr lang="it-IT" dirty="0"/>
              <a:t> on </a:t>
            </a:r>
            <a:r>
              <a:rPr lang="it-IT" dirty="0" err="1"/>
              <a:t>continued</a:t>
            </a:r>
            <a:r>
              <a:rPr lang="it-IT" dirty="0"/>
              <a:t> </a:t>
            </a:r>
            <a:r>
              <a:rPr lang="it-IT" dirty="0" err="1"/>
              <a:t>prolactin</a:t>
            </a:r>
            <a:r>
              <a:rPr lang="it-IT" dirty="0"/>
              <a:t> and </a:t>
            </a:r>
            <a:r>
              <a:rPr lang="it-IT" dirty="0" err="1"/>
              <a:t>cortisol</a:t>
            </a:r>
            <a:r>
              <a:rPr lang="it-IT" dirty="0"/>
              <a:t> </a:t>
            </a:r>
            <a:endParaRPr lang="it-IT" dirty="0" smtClean="0"/>
          </a:p>
          <a:p>
            <a:r>
              <a:rPr lang="it-IT" dirty="0" smtClean="0"/>
              <a:t>• </a:t>
            </a:r>
            <a:r>
              <a:rPr lang="it-IT" dirty="0" err="1"/>
              <a:t>Oxytocin</a:t>
            </a:r>
            <a:r>
              <a:rPr lang="it-IT" dirty="0"/>
              <a:t>, </a:t>
            </a:r>
            <a:r>
              <a:rPr lang="it-IT" dirty="0" err="1"/>
              <a:t>released</a:t>
            </a:r>
            <a:r>
              <a:rPr lang="it-IT" dirty="0"/>
              <a:t> via the </a:t>
            </a:r>
            <a:r>
              <a:rPr lang="it-IT" dirty="0" err="1"/>
              <a:t>suckling</a:t>
            </a:r>
            <a:r>
              <a:rPr lang="it-IT" dirty="0"/>
              <a:t> reflex, </a:t>
            </a:r>
            <a:r>
              <a:rPr lang="it-IT" dirty="0" err="1"/>
              <a:t>stimulates</a:t>
            </a:r>
            <a:r>
              <a:rPr lang="it-IT" dirty="0"/>
              <a:t> </a:t>
            </a:r>
            <a:r>
              <a:rPr lang="it-IT" dirty="0" err="1"/>
              <a:t>milk</a:t>
            </a:r>
            <a:r>
              <a:rPr lang="it-IT" dirty="0"/>
              <a:t> </a:t>
            </a:r>
            <a:r>
              <a:rPr lang="it-IT" dirty="0" err="1"/>
              <a:t>ejection</a:t>
            </a:r>
            <a:endParaRPr lang="it-IT" dirty="0">
              <a:effectLst/>
            </a:endParaRPr>
          </a:p>
        </p:txBody>
      </p:sp>
    </p:spTree>
    <p:extLst>
      <p:ext uri="{BB962C8B-B14F-4D97-AF65-F5344CB8AC3E}">
        <p14:creationId xmlns:p14="http://schemas.microsoft.com/office/powerpoint/2010/main" val="36688649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9524" y="1189716"/>
            <a:ext cx="9627961" cy="5359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sellaDiTesto 3"/>
          <p:cNvSpPr txBox="1"/>
          <p:nvPr/>
        </p:nvSpPr>
        <p:spPr>
          <a:xfrm>
            <a:off x="1017563" y="277586"/>
            <a:ext cx="10151882" cy="584775"/>
          </a:xfrm>
          <a:prstGeom prst="rect">
            <a:avLst/>
          </a:prstGeom>
          <a:noFill/>
        </p:spPr>
        <p:txBody>
          <a:bodyPr wrap="none" rtlCol="0">
            <a:spAutoFit/>
          </a:bodyPr>
          <a:lstStyle/>
          <a:p>
            <a:r>
              <a:rPr lang="it-IT" sz="3200" b="1" dirty="0" err="1" smtClean="0">
                <a:solidFill>
                  <a:schemeClr val="accent2"/>
                </a:solidFill>
              </a:rPr>
              <a:t>Relationships</a:t>
            </a:r>
            <a:r>
              <a:rPr lang="it-IT" sz="3200" b="1" dirty="0" smtClean="0">
                <a:solidFill>
                  <a:schemeClr val="accent2"/>
                </a:solidFill>
              </a:rPr>
              <a:t> </a:t>
            </a:r>
            <a:r>
              <a:rPr lang="it-IT" sz="3200" b="1" dirty="0" err="1" smtClean="0">
                <a:solidFill>
                  <a:schemeClr val="accent2"/>
                </a:solidFill>
              </a:rPr>
              <a:t>between</a:t>
            </a:r>
            <a:r>
              <a:rPr lang="it-IT" sz="3200" b="1" dirty="0" smtClean="0">
                <a:solidFill>
                  <a:schemeClr val="accent2"/>
                </a:solidFill>
              </a:rPr>
              <a:t> </a:t>
            </a:r>
            <a:r>
              <a:rPr lang="it-IT" sz="3200" b="1" dirty="0" err="1" smtClean="0">
                <a:solidFill>
                  <a:schemeClr val="accent2"/>
                </a:solidFill>
              </a:rPr>
              <a:t>metabolic</a:t>
            </a:r>
            <a:r>
              <a:rPr lang="it-IT" sz="3200" b="1" dirty="0">
                <a:solidFill>
                  <a:schemeClr val="accent2"/>
                </a:solidFill>
              </a:rPr>
              <a:t> </a:t>
            </a:r>
            <a:r>
              <a:rPr lang="it-IT" sz="3200" b="1" dirty="0" err="1" smtClean="0">
                <a:solidFill>
                  <a:schemeClr val="accent2"/>
                </a:solidFill>
              </a:rPr>
              <a:t>factors</a:t>
            </a:r>
            <a:r>
              <a:rPr lang="it-IT" sz="3200" b="1" dirty="0" smtClean="0">
                <a:solidFill>
                  <a:schemeClr val="accent2"/>
                </a:solidFill>
              </a:rPr>
              <a:t> and </a:t>
            </a:r>
            <a:r>
              <a:rPr lang="it-IT" sz="3200" b="1" dirty="0" err="1" smtClean="0">
                <a:solidFill>
                  <a:schemeClr val="accent2"/>
                </a:solidFill>
              </a:rPr>
              <a:t>reproduction</a:t>
            </a:r>
            <a:endParaRPr lang="it-IT" sz="3200" b="1" dirty="0">
              <a:solidFill>
                <a:schemeClr val="accent2"/>
              </a:solidFill>
            </a:endParaRPr>
          </a:p>
        </p:txBody>
      </p:sp>
    </p:spTree>
    <p:extLst>
      <p:ext uri="{BB962C8B-B14F-4D97-AF65-F5344CB8AC3E}">
        <p14:creationId xmlns:p14="http://schemas.microsoft.com/office/powerpoint/2010/main" val="5387952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p:cNvGrpSpPr>
            <a:grpSpLocks/>
          </p:cNvGrpSpPr>
          <p:nvPr/>
        </p:nvGrpSpPr>
        <p:grpSpPr bwMode="auto">
          <a:xfrm>
            <a:off x="2803978" y="1196975"/>
            <a:ext cx="6932392" cy="5409294"/>
            <a:chOff x="1187624" y="764704"/>
            <a:chExt cx="6932034" cy="5410250"/>
          </a:xfrm>
        </p:grpSpPr>
        <p:pic>
          <p:nvPicPr>
            <p:cNvPr id="3" name="Picture 2" descr="http://adietitiangonepaleo.files.wordpress.com/2011/12/pcos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764704"/>
              <a:ext cx="2667000"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http://www.infertilitypa.com/images/PCOS_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9726" y="764704"/>
              <a:ext cx="3146650"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http://www.fertilitycrete.it/wp-content/uploads/2010/10/ovulati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5282" y="3467453"/>
              <a:ext cx="3384376" cy="2707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Rectangle 4"/>
          <p:cNvSpPr>
            <a:spLocks noChangeArrowheads="1"/>
          </p:cNvSpPr>
          <p:nvPr/>
        </p:nvSpPr>
        <p:spPr bwMode="auto">
          <a:xfrm>
            <a:off x="3235940" y="351685"/>
            <a:ext cx="59378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it-IT" altLang="it-IT" b="1" dirty="0" err="1" smtClean="0">
                <a:solidFill>
                  <a:srgbClr val="000099"/>
                </a:solidFill>
                <a:latin typeface="Georgia" panose="02040502050405020303" pitchFamily="18" charset="0"/>
              </a:rPr>
              <a:t>Polycystic</a:t>
            </a:r>
            <a:r>
              <a:rPr lang="it-IT" altLang="it-IT" b="1" dirty="0" smtClean="0">
                <a:solidFill>
                  <a:srgbClr val="000099"/>
                </a:solidFill>
                <a:latin typeface="Georgia" panose="02040502050405020303" pitchFamily="18" charset="0"/>
              </a:rPr>
              <a:t> </a:t>
            </a:r>
            <a:r>
              <a:rPr lang="it-IT" altLang="it-IT" b="1" dirty="0" err="1" smtClean="0">
                <a:solidFill>
                  <a:srgbClr val="000099"/>
                </a:solidFill>
                <a:latin typeface="Georgia" panose="02040502050405020303" pitchFamily="18" charset="0"/>
              </a:rPr>
              <a:t>Ovary</a:t>
            </a:r>
            <a:r>
              <a:rPr lang="it-IT" altLang="it-IT" b="1" dirty="0" smtClean="0">
                <a:solidFill>
                  <a:srgbClr val="000099"/>
                </a:solidFill>
                <a:latin typeface="Georgia" panose="02040502050405020303" pitchFamily="18" charset="0"/>
              </a:rPr>
              <a:t> </a:t>
            </a:r>
            <a:r>
              <a:rPr lang="it-IT" altLang="it-IT" b="1" dirty="0" err="1" smtClean="0">
                <a:solidFill>
                  <a:srgbClr val="000099"/>
                </a:solidFill>
                <a:latin typeface="Georgia" panose="02040502050405020303" pitchFamily="18" charset="0"/>
              </a:rPr>
              <a:t>Syndrome</a:t>
            </a:r>
            <a:endParaRPr lang="it-IT" altLang="it-IT" sz="2400" b="1" dirty="0">
              <a:solidFill>
                <a:srgbClr val="000099"/>
              </a:solidFill>
              <a:latin typeface="Georgia" panose="02040502050405020303" pitchFamily="18" charset="0"/>
            </a:endParaRPr>
          </a:p>
        </p:txBody>
      </p:sp>
      <p:pic>
        <p:nvPicPr>
          <p:cNvPr id="7" name="Immagine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8606" y="4362933"/>
            <a:ext cx="6426267" cy="1982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5394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0958" y="1451683"/>
            <a:ext cx="8071147" cy="4992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asellaDiTesto 4"/>
          <p:cNvSpPr txBox="1"/>
          <p:nvPr/>
        </p:nvSpPr>
        <p:spPr>
          <a:xfrm>
            <a:off x="3612287" y="163286"/>
            <a:ext cx="4788490" cy="707886"/>
          </a:xfrm>
          <a:prstGeom prst="rect">
            <a:avLst/>
          </a:prstGeom>
          <a:noFill/>
        </p:spPr>
        <p:txBody>
          <a:bodyPr wrap="none" rtlCol="0">
            <a:spAutoFit/>
          </a:bodyPr>
          <a:lstStyle/>
          <a:p>
            <a:r>
              <a:rPr lang="it-IT" sz="4000" b="1" dirty="0" err="1" smtClean="0">
                <a:solidFill>
                  <a:schemeClr val="accent2"/>
                </a:solidFill>
              </a:rPr>
              <a:t>Pathogenesis</a:t>
            </a:r>
            <a:r>
              <a:rPr lang="it-IT" sz="4000" b="1" dirty="0" smtClean="0">
                <a:solidFill>
                  <a:schemeClr val="accent2"/>
                </a:solidFill>
              </a:rPr>
              <a:t> of PCOS</a:t>
            </a:r>
            <a:endParaRPr lang="it-IT" sz="4000" b="1" dirty="0">
              <a:solidFill>
                <a:schemeClr val="accent2"/>
              </a:solidFill>
            </a:endParaRPr>
          </a:p>
        </p:txBody>
      </p:sp>
    </p:spTree>
    <p:extLst>
      <p:ext uri="{BB962C8B-B14F-4D97-AF65-F5344CB8AC3E}">
        <p14:creationId xmlns:p14="http://schemas.microsoft.com/office/powerpoint/2010/main" val="35061416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foreverlivingbangladesh.files.wordpress.com/2012/06/acne-proble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401" y="1534886"/>
            <a:ext cx="3136281" cy="3763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descr="http://www.sindromeovaiopolicistico.com/images/donna_irsutismo.jpg?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174" y="1534887"/>
            <a:ext cx="3750274" cy="3763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a:spLocks noChangeArrowheads="1"/>
          </p:cNvSpPr>
          <p:nvPr/>
        </p:nvSpPr>
        <p:spPr bwMode="auto">
          <a:xfrm>
            <a:off x="2254109" y="351685"/>
            <a:ext cx="79015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it-IT" altLang="it-IT" b="1" dirty="0" err="1" smtClean="0">
                <a:solidFill>
                  <a:srgbClr val="000099"/>
                </a:solidFill>
                <a:latin typeface="Georgia" panose="02040502050405020303" pitchFamily="18" charset="0"/>
              </a:rPr>
              <a:t>Androgen</a:t>
            </a:r>
            <a:r>
              <a:rPr lang="it-IT" altLang="it-IT" b="1" dirty="0" smtClean="0">
                <a:solidFill>
                  <a:srgbClr val="000099"/>
                </a:solidFill>
                <a:latin typeface="Georgia" panose="02040502050405020303" pitchFamily="18" charset="0"/>
              </a:rPr>
              <a:t> </a:t>
            </a:r>
            <a:r>
              <a:rPr lang="it-IT" altLang="it-IT" b="1" dirty="0" err="1" smtClean="0">
                <a:solidFill>
                  <a:srgbClr val="000099"/>
                </a:solidFill>
                <a:latin typeface="Georgia" panose="02040502050405020303" pitchFamily="18" charset="0"/>
              </a:rPr>
              <a:t>Excess</a:t>
            </a:r>
            <a:r>
              <a:rPr lang="it-IT" altLang="it-IT" b="1" dirty="0" smtClean="0">
                <a:solidFill>
                  <a:srgbClr val="000099"/>
                </a:solidFill>
                <a:latin typeface="Georgia" panose="02040502050405020303" pitchFamily="18" charset="0"/>
              </a:rPr>
              <a:t> </a:t>
            </a:r>
            <a:r>
              <a:rPr lang="it-IT" altLang="it-IT" b="1" dirty="0" err="1" smtClean="0">
                <a:solidFill>
                  <a:srgbClr val="000099"/>
                </a:solidFill>
                <a:latin typeface="Georgia" panose="02040502050405020303" pitchFamily="18" charset="0"/>
              </a:rPr>
              <a:t>Syndrome</a:t>
            </a:r>
            <a:r>
              <a:rPr lang="it-IT" altLang="it-IT" b="1" dirty="0" smtClean="0">
                <a:solidFill>
                  <a:srgbClr val="000099"/>
                </a:solidFill>
                <a:latin typeface="Georgia" panose="02040502050405020303" pitchFamily="18" charset="0"/>
              </a:rPr>
              <a:t> in PCOS</a:t>
            </a:r>
            <a:endParaRPr lang="it-IT" altLang="it-IT" sz="2400" b="1" dirty="0">
              <a:solidFill>
                <a:srgbClr val="000099"/>
              </a:solidFill>
              <a:latin typeface="Georgia" panose="02040502050405020303" pitchFamily="18" charset="0"/>
            </a:endParaRPr>
          </a:p>
        </p:txBody>
      </p:sp>
      <p:pic>
        <p:nvPicPr>
          <p:cNvPr id="5" name="Picture 2" descr="http://2.bp.blogspot.com/_IdUPVFSQGss/TSOk4HQGyzI/AAAAAAAAAKc/SwVTSwnO3Tw/s1600/Calvizie+Femminile%252C+Alopecia+Androgenetica+Femminile%252C+principali+cause+e+conseguenz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2939" y="1534887"/>
            <a:ext cx="3527375" cy="3763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sellaDiTesto 5"/>
          <p:cNvSpPr txBox="1"/>
          <p:nvPr/>
        </p:nvSpPr>
        <p:spPr>
          <a:xfrm>
            <a:off x="1630112" y="5634984"/>
            <a:ext cx="926857" cy="523220"/>
          </a:xfrm>
          <a:prstGeom prst="rect">
            <a:avLst/>
          </a:prstGeom>
          <a:noFill/>
        </p:spPr>
        <p:txBody>
          <a:bodyPr wrap="none" rtlCol="0">
            <a:spAutoFit/>
          </a:bodyPr>
          <a:lstStyle/>
          <a:p>
            <a:r>
              <a:rPr lang="it-IT" sz="2800" b="1" dirty="0" smtClean="0">
                <a:solidFill>
                  <a:schemeClr val="accent2"/>
                </a:solidFill>
              </a:rPr>
              <a:t>Acne</a:t>
            </a:r>
            <a:endParaRPr lang="it-IT" sz="2800" b="1" dirty="0">
              <a:solidFill>
                <a:schemeClr val="accent2"/>
              </a:solidFill>
            </a:endParaRPr>
          </a:p>
        </p:txBody>
      </p:sp>
      <p:sp>
        <p:nvSpPr>
          <p:cNvPr id="7" name="CasellaDiTesto 6"/>
          <p:cNvSpPr txBox="1"/>
          <p:nvPr/>
        </p:nvSpPr>
        <p:spPr>
          <a:xfrm>
            <a:off x="5402182" y="5634984"/>
            <a:ext cx="1605376" cy="523220"/>
          </a:xfrm>
          <a:prstGeom prst="rect">
            <a:avLst/>
          </a:prstGeom>
          <a:noFill/>
        </p:spPr>
        <p:txBody>
          <a:bodyPr wrap="none" rtlCol="0">
            <a:spAutoFit/>
          </a:bodyPr>
          <a:lstStyle/>
          <a:p>
            <a:r>
              <a:rPr lang="it-IT" sz="2800" b="1" dirty="0" err="1" smtClean="0">
                <a:solidFill>
                  <a:schemeClr val="accent2"/>
                </a:solidFill>
              </a:rPr>
              <a:t>Hirsutism</a:t>
            </a:r>
            <a:endParaRPr lang="it-IT" sz="2800" b="1" dirty="0">
              <a:solidFill>
                <a:schemeClr val="accent2"/>
              </a:solidFill>
            </a:endParaRPr>
          </a:p>
        </p:txBody>
      </p:sp>
      <p:sp>
        <p:nvSpPr>
          <p:cNvPr id="8" name="CasellaDiTesto 7"/>
          <p:cNvSpPr txBox="1"/>
          <p:nvPr/>
        </p:nvSpPr>
        <p:spPr>
          <a:xfrm>
            <a:off x="8170353" y="5634984"/>
            <a:ext cx="3212546" cy="523220"/>
          </a:xfrm>
          <a:prstGeom prst="rect">
            <a:avLst/>
          </a:prstGeom>
          <a:noFill/>
        </p:spPr>
        <p:txBody>
          <a:bodyPr wrap="none" rtlCol="0">
            <a:spAutoFit/>
          </a:bodyPr>
          <a:lstStyle/>
          <a:p>
            <a:r>
              <a:rPr lang="it-IT" sz="2800" b="1" dirty="0" err="1" smtClean="0">
                <a:solidFill>
                  <a:schemeClr val="accent2"/>
                </a:solidFill>
              </a:rPr>
              <a:t>Androgenic</a:t>
            </a:r>
            <a:r>
              <a:rPr lang="it-IT" sz="2800" b="1" dirty="0" smtClean="0">
                <a:solidFill>
                  <a:schemeClr val="accent2"/>
                </a:solidFill>
              </a:rPr>
              <a:t> alopecia</a:t>
            </a:r>
            <a:endParaRPr lang="it-IT" sz="2800" b="1" dirty="0">
              <a:solidFill>
                <a:schemeClr val="accent2"/>
              </a:solidFill>
            </a:endParaRPr>
          </a:p>
        </p:txBody>
      </p:sp>
    </p:spTree>
    <p:extLst>
      <p:ext uri="{BB962C8B-B14F-4D97-AF65-F5344CB8AC3E}">
        <p14:creationId xmlns:p14="http://schemas.microsoft.com/office/powerpoint/2010/main" val="376640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1695</TotalTime>
  <Words>2797</Words>
  <Application>Microsoft Office PowerPoint</Application>
  <PresentationFormat>Widescreen</PresentationFormat>
  <Paragraphs>184</Paragraphs>
  <Slides>36</Slides>
  <Notes>16</Notes>
  <HiddenSlides>0</HiddenSlides>
  <MMClips>0</MMClips>
  <ScaleCrop>false</ScaleCrop>
  <HeadingPairs>
    <vt:vector size="8" baseType="variant">
      <vt:variant>
        <vt:lpstr>Caratteri utilizzati</vt:lpstr>
      </vt:variant>
      <vt:variant>
        <vt:i4>6</vt:i4>
      </vt:variant>
      <vt:variant>
        <vt:lpstr>Tema</vt:lpstr>
      </vt:variant>
      <vt:variant>
        <vt:i4>1</vt:i4>
      </vt:variant>
      <vt:variant>
        <vt:lpstr>Server OLE incorporati</vt:lpstr>
      </vt:variant>
      <vt:variant>
        <vt:i4>1</vt:i4>
      </vt:variant>
      <vt:variant>
        <vt:lpstr>Titoli diapositive</vt:lpstr>
      </vt:variant>
      <vt:variant>
        <vt:i4>36</vt:i4>
      </vt:variant>
    </vt:vector>
  </HeadingPairs>
  <TitlesOfParts>
    <vt:vector size="44" baseType="lpstr">
      <vt:lpstr>Arial</vt:lpstr>
      <vt:lpstr>Berlin Sans FB Demi</vt:lpstr>
      <vt:lpstr>Calibri</vt:lpstr>
      <vt:lpstr>Calibri Light</vt:lpstr>
      <vt:lpstr>Ebrima</vt:lpstr>
      <vt:lpstr>Georgia</vt:lpstr>
      <vt:lpstr>Tema di Office</vt:lpstr>
      <vt:lpstr>Fotografia di Photo Editor</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Costanzo Moretti</dc:creator>
  <cp:lastModifiedBy>HP</cp:lastModifiedBy>
  <cp:revision>65</cp:revision>
  <dcterms:created xsi:type="dcterms:W3CDTF">2017-10-22T19:45:30Z</dcterms:created>
  <dcterms:modified xsi:type="dcterms:W3CDTF">2024-12-07T18:52:06Z</dcterms:modified>
</cp:coreProperties>
</file>