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5" r:id="rId2"/>
    <p:sldId id="262" r:id="rId3"/>
    <p:sldId id="259" r:id="rId4"/>
    <p:sldId id="260" r:id="rId5"/>
    <p:sldId id="266" r:id="rId6"/>
    <p:sldId id="267" r:id="rId7"/>
    <p:sldId id="268" r:id="rId8"/>
    <p:sldId id="258" r:id="rId9"/>
    <p:sldId id="270" r:id="rId10"/>
    <p:sldId id="263" r:id="rId11"/>
    <p:sldId id="257" r:id="rId1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925" autoAdjust="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10EFB-8CFF-450A-8B12-69BAACF7B655}" type="datetimeFigureOut">
              <a:rPr lang="it-IT" smtClean="0"/>
              <a:t>20/11/2025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7BE5A2-5EE2-4567-8722-81795CAEC213}" type="slidenum">
              <a:rPr lang="it-IT" smtClean="0"/>
              <a:t>‹N›</a:t>
            </a:fld>
            <a:endParaRPr lang="it-IT"/>
          </a:p>
        </p:txBody>
      </p:sp>
    </p:spTree>
    <p:extLst>
      <p:ext uri="{BB962C8B-B14F-4D97-AF65-F5344CB8AC3E}">
        <p14:creationId xmlns:p14="http://schemas.microsoft.com/office/powerpoint/2010/main" val="2580194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google.com/search?q=central+nervous+system&amp;sca_esv=3a311592578585b5&amp;sxsrf=AE3TifPPgN5B-_RFTwYWrxfV7LzKPhMrSA%3A1763309203836&amp;ei=k_YZafPWMvCC9u8P2ofl-QM&amp;ved=2ahUKEwj7_5z0hveQAxV0g_0HHeFoKykQgK4QegQIARAD&amp;uact=5&amp;oq=PNS+peripheral+nervous+system&amp;gs_lp=Egxnd3Mtd2l6LXNlcnAiHVBOUyBwZXJpcGhlcmFsIG5lcnZvdXMgc3lzdGVtMgcQABiABBgTMgcQABiABBgTMggQABgTGBYYHjIIEAAYExgWGB4yCBAAGBMYFhgeMggQABgTGBYYHjIIEAAYExgWGB4yCBAAGBMYFhgeMggQABgTGBYYHjIIEAAYExgWGB5ImV1QjhZY7lJwAngBkAEAmAHXAaABxBuqAQYwLjIzLjK4AQPIAQD4AQGYAhugAp0fwgIKEAAYsAMY1gQYR8ICBRAAGIAEwgIGEAAYFhgewgIHEC4YgAQYE8ICChAAGBMYFhgKGB6YAwCIBgGQBgiSBwYyLjIzLjKgB6PRAbIHBjAuMjMuMrgHkh_CBwgyLTMuMjAuNMgHmwM&amp;sclient=gws-wiz-serp&amp;mstk=AUtExfAe3_vmcrC55nUu5ck6oYaRmtVL2bt1R00W5F2huVWpP03Y6rQCzZJr_yALVt9AZn9VGDvbK_I2f7mIOX5UlPpL2aokXiMtwT9tzjaNicK-hsVsYcfnvM4DyXTyL-a8W2ID5OTeUTd5stTKs08NZHbGtHtN3fl6-qvr6EV_j9Hn0Y9ELicv03IXWfWMIvzCPJHgj3ZjbT87X6feDLJUlqxfZKzbP4Q4ybkbgyGCEGHP_X0Y_SB73rOOgTfgIXK6yqvh7aE6YtTYf61i-BNWEL3D&amp;csui=3"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Central and </a:t>
            </a:r>
            <a:r>
              <a:rPr lang="it-IT" dirty="0" err="1" smtClean="0"/>
              <a:t>peripheral</a:t>
            </a:r>
            <a:r>
              <a:rPr lang="it-IT" dirty="0" smtClean="0"/>
              <a:t> </a:t>
            </a:r>
            <a:r>
              <a:rPr lang="it-IT" dirty="0" err="1" smtClean="0"/>
              <a:t>components</a:t>
            </a:r>
            <a:r>
              <a:rPr lang="it-IT" dirty="0" smtClean="0"/>
              <a:t> of the stress </a:t>
            </a:r>
            <a:r>
              <a:rPr lang="it-IT" dirty="0" err="1" smtClean="0"/>
              <a:t>system</a:t>
            </a:r>
            <a:r>
              <a:rPr lang="it-IT" dirty="0" smtClean="0"/>
              <a:t> : </a:t>
            </a:r>
            <a:r>
              <a:rPr lang="it-IT" dirty="0" err="1" smtClean="0"/>
              <a:t>interrelations</a:t>
            </a:r>
            <a:r>
              <a:rPr lang="it-IT" dirty="0" smtClean="0"/>
              <a:t> </a:t>
            </a:r>
            <a:r>
              <a:rPr lang="it-IT" dirty="0" err="1" smtClean="0"/>
              <a:t>between</a:t>
            </a:r>
            <a:r>
              <a:rPr lang="it-IT" dirty="0" smtClean="0"/>
              <a:t> CNS </a:t>
            </a:r>
            <a:r>
              <a:rPr lang="it-IT" dirty="0" err="1" smtClean="0"/>
              <a:t>pathways</a:t>
            </a:r>
            <a:r>
              <a:rPr lang="it-IT" dirty="0" smtClean="0"/>
              <a:t> </a:t>
            </a:r>
            <a:r>
              <a:rPr lang="it-IT" dirty="0" err="1" smtClean="0"/>
              <a:t>involved</a:t>
            </a:r>
            <a:r>
              <a:rPr lang="it-IT" dirty="0" smtClean="0"/>
              <a:t> in stress </a:t>
            </a:r>
            <a:r>
              <a:rPr lang="it-IT" dirty="0" err="1" smtClean="0"/>
              <a:t>response</a:t>
            </a:r>
            <a:r>
              <a:rPr lang="it-IT" dirty="0" smtClean="0"/>
              <a:t> and endocrine </a:t>
            </a:r>
            <a:r>
              <a:rPr lang="it-IT" dirty="0" err="1" smtClean="0"/>
              <a:t>system</a:t>
            </a:r>
            <a:r>
              <a:rPr lang="it-IT" dirty="0" smtClean="0"/>
              <a:t>. The stress </a:t>
            </a:r>
            <a:r>
              <a:rPr lang="it-IT" dirty="0" err="1" smtClean="0"/>
              <a:t>system</a:t>
            </a:r>
            <a:r>
              <a:rPr lang="it-IT" dirty="0" smtClean="0"/>
              <a:t> </a:t>
            </a:r>
            <a:r>
              <a:rPr lang="it-IT" dirty="0" err="1" smtClean="0"/>
              <a:t>is</a:t>
            </a:r>
            <a:r>
              <a:rPr lang="it-IT" dirty="0" smtClean="0"/>
              <a:t> </a:t>
            </a:r>
            <a:r>
              <a:rPr lang="it-IT" dirty="0" err="1" smtClean="0"/>
              <a:t>activated</a:t>
            </a:r>
            <a:r>
              <a:rPr lang="it-IT" dirty="0" smtClean="0"/>
              <a:t> </a:t>
            </a:r>
            <a:r>
              <a:rPr lang="it-IT" dirty="0" err="1" smtClean="0"/>
              <a:t>through</a:t>
            </a:r>
            <a:r>
              <a:rPr lang="it-IT" baseline="0" dirty="0" smtClean="0"/>
              <a:t> a </a:t>
            </a:r>
            <a:r>
              <a:rPr lang="it-IT" baseline="0" dirty="0" err="1" smtClean="0"/>
              <a:t>syncronized</a:t>
            </a:r>
            <a:r>
              <a:rPr lang="it-IT" baseline="0" dirty="0" smtClean="0"/>
              <a:t> </a:t>
            </a:r>
            <a:r>
              <a:rPr lang="it-IT" baseline="0" dirty="0" err="1" smtClean="0"/>
              <a:t>interplay</a:t>
            </a:r>
            <a:r>
              <a:rPr lang="it-IT" baseline="0" dirty="0" smtClean="0"/>
              <a:t> </a:t>
            </a:r>
            <a:r>
              <a:rPr lang="it-IT" baseline="0" dirty="0" err="1" smtClean="0"/>
              <a:t>between</a:t>
            </a:r>
            <a:r>
              <a:rPr lang="it-IT" baseline="0" dirty="0" smtClean="0"/>
              <a:t> the </a:t>
            </a:r>
            <a:r>
              <a:rPr lang="it-IT" baseline="0" dirty="0" err="1" smtClean="0"/>
              <a:t>hypothalamic-pituitary</a:t>
            </a:r>
            <a:r>
              <a:rPr lang="it-IT" baseline="0" dirty="0" smtClean="0"/>
              <a:t> </a:t>
            </a:r>
            <a:r>
              <a:rPr lang="it-IT" baseline="0" dirty="0" err="1" smtClean="0"/>
              <a:t>adrenal</a:t>
            </a:r>
            <a:r>
              <a:rPr lang="it-IT" baseline="0" dirty="0" smtClean="0"/>
              <a:t> </a:t>
            </a:r>
            <a:r>
              <a:rPr lang="it-IT" baseline="0" dirty="0" err="1" smtClean="0"/>
              <a:t>axis</a:t>
            </a:r>
            <a:r>
              <a:rPr lang="it-IT" baseline="0" dirty="0" smtClean="0"/>
              <a:t> and locus </a:t>
            </a:r>
            <a:r>
              <a:rPr lang="it-IT" baseline="0" dirty="0" err="1" smtClean="0"/>
              <a:t>caeruleus</a:t>
            </a:r>
            <a:r>
              <a:rPr lang="it-IT" baseline="0" dirty="0" smtClean="0"/>
              <a:t> (LC)/</a:t>
            </a:r>
            <a:r>
              <a:rPr lang="it-IT" baseline="0" dirty="0" err="1" smtClean="0"/>
              <a:t>norepinephrine</a:t>
            </a:r>
            <a:r>
              <a:rPr lang="it-IT" baseline="0" dirty="0" smtClean="0"/>
              <a:t> (NE) </a:t>
            </a:r>
            <a:r>
              <a:rPr lang="it-IT" baseline="0" dirty="0" err="1" smtClean="0"/>
              <a:t>autonomic</a:t>
            </a:r>
            <a:r>
              <a:rPr lang="it-IT" baseline="0" dirty="0" smtClean="0"/>
              <a:t> </a:t>
            </a:r>
            <a:r>
              <a:rPr lang="it-IT" baseline="0" dirty="0" err="1" smtClean="0"/>
              <a:t>nervous</a:t>
            </a:r>
            <a:r>
              <a:rPr lang="it-IT" baseline="0" dirty="0" smtClean="0"/>
              <a:t> </a:t>
            </a:r>
            <a:r>
              <a:rPr lang="it-IT" baseline="0" dirty="0" err="1" smtClean="0"/>
              <a:t>system</a:t>
            </a:r>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4</a:t>
            </a:fld>
            <a:endParaRPr lang="it-IT"/>
          </a:p>
        </p:txBody>
      </p:sp>
    </p:spTree>
    <p:extLst>
      <p:ext uri="{BB962C8B-B14F-4D97-AF65-F5344CB8AC3E}">
        <p14:creationId xmlns:p14="http://schemas.microsoft.com/office/powerpoint/2010/main" val="3858219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5</a:t>
            </a:fld>
            <a:endParaRPr lang="it-IT"/>
          </a:p>
        </p:txBody>
      </p:sp>
    </p:spTree>
    <p:extLst>
      <p:ext uri="{BB962C8B-B14F-4D97-AF65-F5344CB8AC3E}">
        <p14:creationId xmlns:p14="http://schemas.microsoft.com/office/powerpoint/2010/main" val="610541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6</a:t>
            </a:fld>
            <a:endParaRPr lang="it-IT"/>
          </a:p>
        </p:txBody>
      </p:sp>
    </p:spTree>
    <p:extLst>
      <p:ext uri="{BB962C8B-B14F-4D97-AF65-F5344CB8AC3E}">
        <p14:creationId xmlns:p14="http://schemas.microsoft.com/office/powerpoint/2010/main" val="1303741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dirty="0" err="1" smtClean="0"/>
              <a:t>Pathophysiology</a:t>
            </a:r>
            <a:r>
              <a:rPr lang="it-IT" dirty="0" smtClean="0"/>
              <a:t> of </a:t>
            </a:r>
            <a:r>
              <a:rPr lang="it-IT" b="1" dirty="0" err="1" smtClean="0"/>
              <a:t>hypoactivation</a:t>
            </a:r>
            <a:r>
              <a:rPr lang="it-IT" dirty="0" smtClean="0"/>
              <a:t> and </a:t>
            </a:r>
            <a:r>
              <a:rPr lang="it-IT" b="1" dirty="0" err="1" smtClean="0"/>
              <a:t>hyperactivation</a:t>
            </a:r>
            <a:r>
              <a:rPr lang="it-IT" dirty="0" smtClean="0"/>
              <a:t> of the HPA </a:t>
            </a:r>
            <a:r>
              <a:rPr lang="it-IT" dirty="0" err="1" smtClean="0"/>
              <a:t>axis</a:t>
            </a:r>
            <a:r>
              <a:rPr lang="it-IT" dirty="0" smtClean="0"/>
              <a:t>. </a:t>
            </a:r>
            <a:r>
              <a:rPr lang="it-IT" dirty="0" err="1" smtClean="0"/>
              <a:t>Hypoactivation</a:t>
            </a:r>
            <a:r>
              <a:rPr lang="it-IT" dirty="0" smtClean="0"/>
              <a:t> of the HPA </a:t>
            </a:r>
            <a:r>
              <a:rPr lang="it-IT" dirty="0" err="1" smtClean="0"/>
              <a:t>axis</a:t>
            </a:r>
            <a:r>
              <a:rPr lang="it-IT" dirty="0" smtClean="0"/>
              <a:t> </a:t>
            </a:r>
            <a:r>
              <a:rPr lang="it-IT" dirty="0" err="1" smtClean="0"/>
              <a:t>has</a:t>
            </a:r>
            <a:r>
              <a:rPr lang="it-IT" dirty="0" smtClean="0"/>
              <a:t> </a:t>
            </a:r>
            <a:r>
              <a:rPr lang="it-IT" dirty="0" err="1" smtClean="0"/>
              <a:t>been</a:t>
            </a:r>
            <a:r>
              <a:rPr lang="it-IT" dirty="0" smtClean="0"/>
              <a:t> </a:t>
            </a:r>
            <a:r>
              <a:rPr lang="it-IT" dirty="0" err="1" smtClean="0"/>
              <a:t>associated</a:t>
            </a:r>
            <a:r>
              <a:rPr lang="it-IT" dirty="0" smtClean="0"/>
              <a:t> with </a:t>
            </a:r>
            <a:r>
              <a:rPr lang="it-IT" dirty="0" err="1" smtClean="0"/>
              <a:t>atypical</a:t>
            </a:r>
            <a:r>
              <a:rPr lang="it-IT" dirty="0" smtClean="0"/>
              <a:t>/</a:t>
            </a:r>
            <a:r>
              <a:rPr lang="it-IT" dirty="0" err="1" smtClean="0"/>
              <a:t>seasonal</a:t>
            </a:r>
            <a:r>
              <a:rPr lang="it-IT" dirty="0" smtClean="0"/>
              <a:t> </a:t>
            </a:r>
            <a:r>
              <a:rPr lang="it-IT" dirty="0" err="1" smtClean="0"/>
              <a:t>depression</a:t>
            </a:r>
            <a:r>
              <a:rPr lang="it-IT" dirty="0" smtClean="0"/>
              <a:t>, </a:t>
            </a:r>
            <a:r>
              <a:rPr lang="it-IT" dirty="0" err="1" smtClean="0"/>
              <a:t>adult</a:t>
            </a:r>
            <a:r>
              <a:rPr lang="it-IT" dirty="0" smtClean="0"/>
              <a:t> </a:t>
            </a:r>
            <a:r>
              <a:rPr lang="it-IT" dirty="0" err="1" smtClean="0"/>
              <a:t>post-traumatic</a:t>
            </a:r>
            <a:r>
              <a:rPr lang="it-IT" dirty="0" smtClean="0"/>
              <a:t> stress </a:t>
            </a:r>
            <a:r>
              <a:rPr lang="it-IT" dirty="0" err="1" smtClean="0"/>
              <a:t>disorder</a:t>
            </a:r>
            <a:r>
              <a:rPr lang="it-IT" dirty="0" smtClean="0"/>
              <a:t>*, </a:t>
            </a:r>
            <a:r>
              <a:rPr lang="it-IT" dirty="0" err="1" smtClean="0"/>
              <a:t>chronic</a:t>
            </a:r>
            <a:r>
              <a:rPr lang="it-IT" dirty="0" smtClean="0"/>
              <a:t> </a:t>
            </a:r>
            <a:r>
              <a:rPr lang="it-IT" dirty="0" err="1" smtClean="0"/>
              <a:t>fatigue</a:t>
            </a:r>
            <a:r>
              <a:rPr lang="it-IT" dirty="0" smtClean="0"/>
              <a:t>/</a:t>
            </a:r>
            <a:r>
              <a:rPr lang="it-IT" dirty="0" err="1" smtClean="0"/>
              <a:t>fibromyalgia</a:t>
            </a:r>
            <a:r>
              <a:rPr lang="it-IT" dirty="0" smtClean="0"/>
              <a:t> </a:t>
            </a:r>
            <a:r>
              <a:rPr lang="it-IT" dirty="0" err="1" smtClean="0"/>
              <a:t>syndromes</a:t>
            </a:r>
            <a:r>
              <a:rPr lang="it-IT" dirty="0" smtClean="0"/>
              <a:t>, and nicotine </a:t>
            </a:r>
            <a:r>
              <a:rPr lang="it-IT" dirty="0" err="1" smtClean="0"/>
              <a:t>withdrawal</a:t>
            </a:r>
            <a:r>
              <a:rPr lang="it-IT" dirty="0" smtClean="0"/>
              <a:t> </a:t>
            </a:r>
            <a:r>
              <a:rPr lang="it-IT" dirty="0" err="1" smtClean="0"/>
              <a:t>syndrome</a:t>
            </a:r>
            <a:r>
              <a:rPr lang="it-IT" dirty="0" smtClean="0"/>
              <a:t>. On the </a:t>
            </a:r>
            <a:r>
              <a:rPr lang="it-IT" dirty="0" err="1" smtClean="0"/>
              <a:t>other</a:t>
            </a:r>
            <a:r>
              <a:rPr lang="it-IT" dirty="0" smtClean="0"/>
              <a:t> </a:t>
            </a:r>
            <a:r>
              <a:rPr lang="it-IT" dirty="0" err="1" smtClean="0"/>
              <a:t>hand</a:t>
            </a:r>
            <a:r>
              <a:rPr lang="it-IT" dirty="0" smtClean="0"/>
              <a:t>, </a:t>
            </a:r>
            <a:r>
              <a:rPr lang="it-IT" dirty="0" err="1" smtClean="0"/>
              <a:t>hyperactivation</a:t>
            </a:r>
            <a:r>
              <a:rPr lang="it-IT" dirty="0" smtClean="0"/>
              <a:t> of the HPA </a:t>
            </a:r>
            <a:r>
              <a:rPr lang="it-IT" dirty="0" err="1" smtClean="0"/>
              <a:t>axis</a:t>
            </a:r>
            <a:r>
              <a:rPr lang="it-IT" dirty="0" smtClean="0"/>
              <a:t> </a:t>
            </a:r>
            <a:r>
              <a:rPr lang="it-IT" dirty="0" err="1" smtClean="0"/>
              <a:t>has</a:t>
            </a:r>
            <a:r>
              <a:rPr lang="it-IT" dirty="0" smtClean="0"/>
              <a:t> </a:t>
            </a:r>
            <a:r>
              <a:rPr lang="it-IT" dirty="0" err="1" smtClean="0"/>
              <a:t>been</a:t>
            </a:r>
            <a:r>
              <a:rPr lang="it-IT" dirty="0" smtClean="0"/>
              <a:t> </a:t>
            </a:r>
            <a:r>
              <a:rPr lang="it-IT" dirty="0" err="1" smtClean="0"/>
              <a:t>linked</a:t>
            </a:r>
            <a:r>
              <a:rPr lang="it-IT" dirty="0" smtClean="0"/>
              <a:t> to </a:t>
            </a:r>
            <a:r>
              <a:rPr lang="it-IT" dirty="0" err="1" smtClean="0"/>
              <a:t>melancholic</a:t>
            </a:r>
            <a:r>
              <a:rPr lang="it-IT" dirty="0" smtClean="0"/>
              <a:t> </a:t>
            </a:r>
            <a:r>
              <a:rPr lang="it-IT" dirty="0" err="1" smtClean="0"/>
              <a:t>depression</a:t>
            </a:r>
            <a:r>
              <a:rPr lang="it-IT" dirty="0" smtClean="0"/>
              <a:t>, </a:t>
            </a:r>
            <a:r>
              <a:rPr lang="it-IT" dirty="0" err="1" smtClean="0"/>
              <a:t>pseudoCushing</a:t>
            </a:r>
            <a:r>
              <a:rPr lang="it-IT" dirty="0" smtClean="0"/>
              <a:t> </a:t>
            </a:r>
            <a:r>
              <a:rPr lang="it-IT" dirty="0" err="1" smtClean="0"/>
              <a:t>syndrome</a:t>
            </a:r>
            <a:r>
              <a:rPr lang="it-IT" dirty="0" smtClean="0"/>
              <a:t>, and </a:t>
            </a:r>
            <a:r>
              <a:rPr lang="it-IT" dirty="0" err="1" smtClean="0"/>
              <a:t>chronic</a:t>
            </a:r>
            <a:r>
              <a:rPr lang="it-IT" dirty="0" smtClean="0"/>
              <a:t> </a:t>
            </a:r>
            <a:r>
              <a:rPr lang="it-IT" dirty="0" err="1" smtClean="0"/>
              <a:t>alcohol</a:t>
            </a:r>
            <a:r>
              <a:rPr lang="it-IT" dirty="0" smtClean="0"/>
              <a:t> </a:t>
            </a:r>
            <a:r>
              <a:rPr lang="it-IT" dirty="0" err="1" smtClean="0"/>
              <a:t>uptake</a:t>
            </a:r>
            <a:r>
              <a:rPr lang="it-IT" dirty="0" smtClean="0"/>
              <a:t> and </a:t>
            </a:r>
            <a:r>
              <a:rPr lang="it-IT" dirty="0" err="1" smtClean="0"/>
              <a:t>withdrawal</a:t>
            </a:r>
            <a:r>
              <a:rPr lang="it-IT" dirty="0" smtClean="0"/>
              <a:t>. ACTH, </a:t>
            </a:r>
            <a:r>
              <a:rPr lang="it-IT" dirty="0" err="1" smtClean="0"/>
              <a:t>adrenocorticotropic</a:t>
            </a:r>
            <a:r>
              <a:rPr lang="it-IT" dirty="0" smtClean="0"/>
              <a:t> </a:t>
            </a:r>
            <a:r>
              <a:rPr lang="it-IT" dirty="0" err="1" smtClean="0"/>
              <a:t>hormone</a:t>
            </a:r>
            <a:r>
              <a:rPr lang="it-IT" dirty="0" smtClean="0"/>
              <a:t>; AVP, arginine </a:t>
            </a:r>
            <a:r>
              <a:rPr lang="it-IT" dirty="0" err="1" smtClean="0"/>
              <a:t>vasopressin</a:t>
            </a:r>
            <a:r>
              <a:rPr lang="it-IT" dirty="0" smtClean="0"/>
              <a:t>; CRH, </a:t>
            </a:r>
            <a:r>
              <a:rPr lang="it-IT" dirty="0" err="1" smtClean="0"/>
              <a:t>corticotropin-releasing</a:t>
            </a:r>
            <a:r>
              <a:rPr lang="it-IT" dirty="0" smtClean="0"/>
              <a:t> </a:t>
            </a:r>
            <a:r>
              <a:rPr lang="it-IT" dirty="0" err="1" smtClean="0"/>
              <a:t>hormone</a:t>
            </a:r>
            <a:r>
              <a:rPr lang="it-IT" dirty="0" smtClean="0"/>
              <a:t>; FKBP, </a:t>
            </a:r>
            <a:r>
              <a:rPr lang="it-IT" dirty="0" err="1" smtClean="0"/>
              <a:t>immunophilin</a:t>
            </a:r>
            <a:r>
              <a:rPr lang="it-IT" dirty="0" smtClean="0"/>
              <a:t>; GR, </a:t>
            </a:r>
            <a:r>
              <a:rPr lang="it-IT" dirty="0" err="1" smtClean="0"/>
              <a:t>glucocorticoid</a:t>
            </a:r>
            <a:r>
              <a:rPr lang="it-IT" dirty="0" smtClean="0"/>
              <a:t> </a:t>
            </a:r>
            <a:r>
              <a:rPr lang="it-IT" dirty="0" err="1" smtClean="0"/>
              <a:t>receptor</a:t>
            </a:r>
            <a:r>
              <a:rPr lang="it-IT" dirty="0" smtClean="0"/>
              <a:t>; HSP, </a:t>
            </a:r>
            <a:r>
              <a:rPr lang="it-IT" dirty="0" err="1" smtClean="0"/>
              <a:t>heat</a:t>
            </a:r>
            <a:r>
              <a:rPr lang="it-IT" dirty="0" smtClean="0"/>
              <a:t> shock </a:t>
            </a:r>
            <a:r>
              <a:rPr lang="it-IT" dirty="0" err="1" smtClean="0"/>
              <a:t>proteins</a:t>
            </a:r>
            <a:r>
              <a:rPr lang="it-IT" dirty="0" smtClean="0"/>
              <a:t>. *In the case of </a:t>
            </a:r>
            <a:r>
              <a:rPr lang="it-IT" dirty="0" err="1" smtClean="0"/>
              <a:t>adult</a:t>
            </a:r>
            <a:r>
              <a:rPr lang="it-IT" dirty="0" smtClean="0"/>
              <a:t> PTSD, </a:t>
            </a:r>
            <a:r>
              <a:rPr lang="it-IT" dirty="0" err="1" smtClean="0"/>
              <a:t>low</a:t>
            </a:r>
            <a:r>
              <a:rPr lang="it-IT" dirty="0" smtClean="0"/>
              <a:t> </a:t>
            </a:r>
            <a:r>
              <a:rPr lang="it-IT" dirty="0" err="1" smtClean="0"/>
              <a:t>cortisol</a:t>
            </a:r>
            <a:r>
              <a:rPr lang="it-IT" dirty="0" smtClean="0"/>
              <a:t> </a:t>
            </a:r>
            <a:r>
              <a:rPr lang="it-IT" dirty="0" err="1" smtClean="0"/>
              <a:t>concentrations</a:t>
            </a:r>
            <a:r>
              <a:rPr lang="it-IT" dirty="0" smtClean="0"/>
              <a:t> are </a:t>
            </a:r>
            <a:r>
              <a:rPr lang="it-IT" dirty="0" err="1" smtClean="0"/>
              <a:t>paradoxically</a:t>
            </a:r>
            <a:r>
              <a:rPr lang="it-IT" dirty="0" smtClean="0"/>
              <a:t> </a:t>
            </a:r>
            <a:r>
              <a:rPr lang="it-IT" dirty="0" err="1" smtClean="0"/>
              <a:t>associated</a:t>
            </a:r>
            <a:r>
              <a:rPr lang="it-IT" dirty="0" smtClean="0"/>
              <a:t> with </a:t>
            </a:r>
            <a:r>
              <a:rPr lang="it-IT" dirty="0" err="1" smtClean="0"/>
              <a:t>increased</a:t>
            </a:r>
            <a:r>
              <a:rPr lang="it-IT" dirty="0" smtClean="0"/>
              <a:t> CRH </a:t>
            </a:r>
            <a:r>
              <a:rPr lang="it-IT" dirty="0" err="1" smtClean="0"/>
              <a:t>secretion</a:t>
            </a:r>
            <a:r>
              <a:rPr lang="it-IT" dirty="0" smtClean="0"/>
              <a:t> and LC/NE-ANS </a:t>
            </a:r>
            <a:r>
              <a:rPr lang="it-IT" dirty="0" err="1" smtClean="0"/>
              <a:t>activation</a:t>
            </a:r>
            <a:r>
              <a:rPr lang="it-IT" dirty="0" smtClean="0"/>
              <a:t>. </a:t>
            </a:r>
            <a:r>
              <a:rPr lang="it-IT" dirty="0" err="1" smtClean="0"/>
              <a:t>Activation</a:t>
            </a:r>
            <a:r>
              <a:rPr lang="it-IT" dirty="0" smtClean="0"/>
              <a:t> </a:t>
            </a:r>
            <a:r>
              <a:rPr lang="it-IT" dirty="0" err="1" smtClean="0"/>
              <a:t>is</a:t>
            </a:r>
            <a:r>
              <a:rPr lang="it-IT" dirty="0" smtClean="0"/>
              <a:t> </a:t>
            </a:r>
            <a:r>
              <a:rPr lang="it-IT" dirty="0" err="1" smtClean="0"/>
              <a:t>represented</a:t>
            </a:r>
            <a:r>
              <a:rPr lang="it-IT" dirty="0" smtClean="0"/>
              <a:t> by </a:t>
            </a:r>
            <a:r>
              <a:rPr lang="it-IT" dirty="0" err="1" smtClean="0"/>
              <a:t>solid</a:t>
            </a:r>
            <a:r>
              <a:rPr lang="it-IT" dirty="0" smtClean="0"/>
              <a:t> green </a:t>
            </a:r>
            <a:r>
              <a:rPr lang="it-IT" dirty="0" err="1" smtClean="0"/>
              <a:t>lines</a:t>
            </a:r>
            <a:r>
              <a:rPr lang="it-IT" dirty="0" smtClean="0"/>
              <a:t> and </a:t>
            </a:r>
            <a:r>
              <a:rPr lang="it-IT" dirty="0" err="1" smtClean="0"/>
              <a:t>inhibition</a:t>
            </a:r>
            <a:r>
              <a:rPr lang="it-IT" dirty="0" smtClean="0"/>
              <a:t> by </a:t>
            </a:r>
            <a:r>
              <a:rPr lang="it-IT" dirty="0" err="1" smtClean="0"/>
              <a:t>dashed</a:t>
            </a:r>
            <a:r>
              <a:rPr lang="it-IT" dirty="0" smtClean="0"/>
              <a:t> </a:t>
            </a:r>
            <a:r>
              <a:rPr lang="it-IT" dirty="0" err="1" smtClean="0"/>
              <a:t>red</a:t>
            </a:r>
            <a:r>
              <a:rPr lang="it-IT" dirty="0" smtClean="0"/>
              <a:t> </a:t>
            </a:r>
            <a:r>
              <a:rPr lang="it-IT" dirty="0" err="1" smtClean="0"/>
              <a:t>lines</a:t>
            </a:r>
            <a:r>
              <a:rPr lang="it-IT" dirty="0" smtClean="0"/>
              <a:t>.</a:t>
            </a:r>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8</a:t>
            </a:fld>
            <a:endParaRPr lang="it-IT"/>
          </a:p>
        </p:txBody>
      </p:sp>
    </p:spTree>
    <p:extLst>
      <p:ext uri="{BB962C8B-B14F-4D97-AF65-F5344CB8AC3E}">
        <p14:creationId xmlns:p14="http://schemas.microsoft.com/office/powerpoint/2010/main" val="2550067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US" dirty="0"/>
          </a:p>
        </p:txBody>
      </p:sp>
      <p:sp>
        <p:nvSpPr>
          <p:cNvPr id="4" name="Segnaposto numero diapositiva 3"/>
          <p:cNvSpPr>
            <a:spLocks noGrp="1"/>
          </p:cNvSpPr>
          <p:nvPr>
            <p:ph type="sldNum" sz="quarter" idx="5"/>
          </p:nvPr>
        </p:nvSpPr>
        <p:spPr/>
        <p:txBody>
          <a:bodyPr/>
          <a:lstStyle/>
          <a:p>
            <a:fld id="{9622FBD7-81E7-D94B-B27D-4772257F1F4B}" type="slidenum">
              <a:rPr lang="it-US" smtClean="0"/>
              <a:t>9</a:t>
            </a:fld>
            <a:endParaRPr lang="it-US"/>
          </a:p>
        </p:txBody>
      </p:sp>
    </p:spTree>
    <p:extLst>
      <p:ext uri="{BB962C8B-B14F-4D97-AF65-F5344CB8AC3E}">
        <p14:creationId xmlns:p14="http://schemas.microsoft.com/office/powerpoint/2010/main" val="2462679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smtClean="0"/>
              <a:t>Autonomic</a:t>
            </a:r>
            <a:r>
              <a:rPr lang="it-IT" dirty="0" smtClean="0"/>
              <a:t> </a:t>
            </a:r>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10</a:t>
            </a:fld>
            <a:endParaRPr lang="it-IT"/>
          </a:p>
        </p:txBody>
      </p:sp>
    </p:spTree>
    <p:extLst>
      <p:ext uri="{BB962C8B-B14F-4D97-AF65-F5344CB8AC3E}">
        <p14:creationId xmlns:p14="http://schemas.microsoft.com/office/powerpoint/2010/main" val="38839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PNS (</a:t>
            </a:r>
            <a:r>
              <a:rPr lang="en-US" sz="1200" b="1" dirty="0" smtClean="0"/>
              <a:t>parasympathetic nervous system</a:t>
            </a:r>
            <a:r>
              <a:rPr lang="en-US" sz="1200" dirty="0" smtClean="0"/>
              <a:t>, </a:t>
            </a:r>
            <a:r>
              <a:rPr lang="en-US" sz="1200" b="0" i="0" kern="1200" dirty="0" smtClean="0">
                <a:solidFill>
                  <a:schemeClr val="tx1"/>
                </a:solidFill>
                <a:effectLst/>
                <a:latin typeface="+mn-lt"/>
                <a:ea typeface="+mn-ea"/>
                <a:cs typeface="+mn-cs"/>
              </a:rPr>
              <a:t>the network of nerves and ganglia outside the brain and spinal cord that connects the </a:t>
            </a:r>
            <a:r>
              <a:rPr lang="en-US" sz="1200" b="0" i="0" kern="1200" dirty="0" smtClean="0">
                <a:solidFill>
                  <a:schemeClr val="tx1"/>
                </a:solidFill>
                <a:effectLst/>
                <a:latin typeface="+mn-lt"/>
                <a:ea typeface="+mn-ea"/>
                <a:cs typeface="+mn-cs"/>
                <a:hlinkClick r:id="rId3"/>
              </a:rPr>
              <a:t>central nervous system</a:t>
            </a:r>
            <a:r>
              <a:rPr lang="en-US" sz="1200" b="0" i="0" kern="1200" dirty="0" smtClean="0">
                <a:solidFill>
                  <a:schemeClr val="tx1"/>
                </a:solidFill>
                <a:effectLst/>
                <a:latin typeface="+mn-lt"/>
                <a:ea typeface="+mn-ea"/>
                <a:cs typeface="+mn-cs"/>
              </a:rPr>
              <a:t> (CNS) to the rest of the body)</a:t>
            </a:r>
            <a:r>
              <a:rPr lang="en-US" sz="1200" dirty="0" smtClean="0"/>
              <a:t> and SNS (</a:t>
            </a:r>
            <a:r>
              <a:rPr lang="en-US" sz="1200" b="1" dirty="0" smtClean="0"/>
              <a:t>sympathetic nervous system </a:t>
            </a:r>
            <a:r>
              <a:rPr lang="en-US" sz="1200" b="0" i="0" kern="1200" dirty="0" smtClean="0">
                <a:solidFill>
                  <a:schemeClr val="tx1"/>
                </a:solidFill>
                <a:effectLst/>
                <a:latin typeface="+mn-lt"/>
                <a:ea typeface="+mn-ea"/>
                <a:cs typeface="+mn-cs"/>
              </a:rPr>
              <a:t>the part of the autonomic nervous system that triggers the "fight-or-flight" response, preparing the body for stress or action) play</a:t>
            </a:r>
            <a:r>
              <a:rPr lang="en-US" sz="1200" dirty="0" smtClean="0"/>
              <a:t> key activities and relevant age-related changes potentially associated with modulation of </a:t>
            </a:r>
            <a:r>
              <a:rPr lang="en-US" sz="1200" dirty="0" err="1" smtClean="0"/>
              <a:t>inflammaging</a:t>
            </a:r>
            <a:r>
              <a:rPr lang="en-US" sz="1200" dirty="0" smtClean="0"/>
              <a:t>. PNS and SNS key activities are depicted schematically. HPA and CAP can be stimulated by </a:t>
            </a:r>
            <a:r>
              <a:rPr lang="en-US" sz="1200" dirty="0" err="1" smtClean="0"/>
              <a:t>vagus</a:t>
            </a:r>
            <a:r>
              <a:rPr lang="en-US" sz="1200" dirty="0" smtClean="0"/>
              <a:t> nerve, acting as anti-inflammatory pathways. In the CAP, the </a:t>
            </a:r>
            <a:r>
              <a:rPr lang="en-US" sz="1200" dirty="0" err="1" smtClean="0"/>
              <a:t>vagus</a:t>
            </a:r>
            <a:r>
              <a:rPr lang="en-US" sz="1200" dirty="0" smtClean="0"/>
              <a:t> nerve acts in synergy, through the splenic nerve, to inhibit the release of TNFα by macrophages of the spleen. It was recently suggested also a gastrointestinal CAP. </a:t>
            </a:r>
            <a:r>
              <a:rPr lang="en-US" sz="1200" dirty="0" err="1" smtClean="0"/>
              <a:t>Vagus</a:t>
            </a:r>
            <a:r>
              <a:rPr lang="en-US" sz="1200" dirty="0" smtClean="0"/>
              <a:t> nerve trough afferent fibers senses inflammatory molecules, i.e., cytokines, and transmits signals to the hypothalamus causing the release of CRH inducing then release of ACTH into the systemic circulation, whereby it promotes synthesis and secretion of glucocorticoids at the adrenal cortex. Glucocorticoids are then secreted into the systemic circulation and can access cognate receptors in different organs, including the brain. Reduced HPA and CAP activity during aging can contribute to reduce anti-</a:t>
            </a:r>
            <a:r>
              <a:rPr lang="en-US" sz="1200" dirty="0" err="1" smtClean="0"/>
              <a:t>inflammaging</a:t>
            </a:r>
            <a:r>
              <a:rPr lang="en-US" sz="1200" dirty="0" smtClean="0"/>
              <a:t> strategies. SNS overflow reported during aging could contribute to fuel </a:t>
            </a:r>
            <a:r>
              <a:rPr lang="en-US" sz="1200" dirty="0" err="1" smtClean="0"/>
              <a:t>inflammaging</a:t>
            </a:r>
            <a:r>
              <a:rPr lang="en-US" sz="1200" dirty="0" smtClean="0"/>
              <a:t>, acting synergistically with the cellular and molecular culprits of </a:t>
            </a:r>
            <a:r>
              <a:rPr lang="en-US" sz="1200" dirty="0" err="1" smtClean="0"/>
              <a:t>inflammaging</a:t>
            </a:r>
            <a:r>
              <a:rPr lang="en-US" sz="1200" dirty="0" smtClean="0"/>
              <a:t>, i.e., increased burden of activated immune cells (mainly macrophages) and increased burden of senescent cells (including macrophages).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SNS,</a:t>
            </a:r>
            <a:r>
              <a:rPr lang="en-US" sz="1200" dirty="0" smtClean="0"/>
              <a:t> sympathetic nervous system; </a:t>
            </a:r>
            <a:r>
              <a:rPr lang="en-US" sz="1200" b="1" dirty="0" smtClean="0"/>
              <a:t>PNS</a:t>
            </a:r>
            <a:r>
              <a:rPr lang="en-US" sz="1200" dirty="0" smtClean="0"/>
              <a:t>, parasympathetic nervous system; </a:t>
            </a:r>
            <a:r>
              <a:rPr lang="en-US" sz="1200" b="1" dirty="0" smtClean="0"/>
              <a:t>HPA axis</a:t>
            </a:r>
            <a:r>
              <a:rPr lang="en-US" sz="1200" dirty="0" smtClean="0"/>
              <a:t>, hypothalamic pituitary adrenal axis; </a:t>
            </a:r>
            <a:r>
              <a:rPr lang="en-US" sz="1200" b="1" dirty="0" smtClean="0"/>
              <a:t>CAP</a:t>
            </a:r>
            <a:r>
              <a:rPr lang="en-US" sz="1200" dirty="0" smtClean="0"/>
              <a:t>, cholinergic anti-inflammatory pathway; </a:t>
            </a:r>
            <a:r>
              <a:rPr lang="en-US" sz="1200" b="1" dirty="0" smtClean="0"/>
              <a:t>ACTH,</a:t>
            </a:r>
            <a:r>
              <a:rPr lang="en-US" sz="1200" dirty="0" smtClean="0"/>
              <a:t> adrenocorticotrophic hormone; </a:t>
            </a:r>
            <a:r>
              <a:rPr lang="en-US" sz="1200" b="1" dirty="0" smtClean="0"/>
              <a:t>CRH</a:t>
            </a:r>
            <a:r>
              <a:rPr lang="en-US" sz="1200" dirty="0" smtClean="0"/>
              <a:t>, </a:t>
            </a:r>
            <a:r>
              <a:rPr lang="en-US" sz="1200" dirty="0" err="1" smtClean="0"/>
              <a:t>corticotropin</a:t>
            </a:r>
            <a:r>
              <a:rPr lang="en-US" sz="1200" dirty="0" smtClean="0"/>
              <a:t> releasing hormone; </a:t>
            </a:r>
            <a:r>
              <a:rPr lang="en-US" sz="1200" b="1" dirty="0" smtClean="0"/>
              <a:t>TNFα</a:t>
            </a:r>
            <a:r>
              <a:rPr lang="en-US" sz="1200" dirty="0" smtClean="0"/>
              <a:t>, tumor necrosis factor-alpha</a:t>
            </a:r>
            <a:endParaRPr lang="it-IT" sz="1200" dirty="0" smtClean="0"/>
          </a:p>
          <a:p>
            <a:endParaRPr lang="it-IT" dirty="0"/>
          </a:p>
        </p:txBody>
      </p:sp>
      <p:sp>
        <p:nvSpPr>
          <p:cNvPr id="4" name="Segnaposto numero diapositiva 3"/>
          <p:cNvSpPr>
            <a:spLocks noGrp="1"/>
          </p:cNvSpPr>
          <p:nvPr>
            <p:ph type="sldNum" sz="quarter" idx="10"/>
          </p:nvPr>
        </p:nvSpPr>
        <p:spPr/>
        <p:txBody>
          <a:bodyPr/>
          <a:lstStyle/>
          <a:p>
            <a:fld id="{367BE5A2-5EE2-4567-8722-81795CAEC213}" type="slidenum">
              <a:rPr lang="it-IT" smtClean="0"/>
              <a:t>11</a:t>
            </a:fld>
            <a:endParaRPr lang="it-IT"/>
          </a:p>
        </p:txBody>
      </p:sp>
    </p:spTree>
    <p:extLst>
      <p:ext uri="{BB962C8B-B14F-4D97-AF65-F5344CB8AC3E}">
        <p14:creationId xmlns:p14="http://schemas.microsoft.com/office/powerpoint/2010/main" val="188291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459E151-B927-488E-9663-4E6BB592E926}" type="datetimeFigureOut">
              <a:rPr lang="it-IT" smtClean="0"/>
              <a:t>20/11/2025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2449293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59E151-B927-488E-9663-4E6BB592E926}" type="datetimeFigureOut">
              <a:rPr lang="it-IT" smtClean="0"/>
              <a:t>20/11/2025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784492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2459E151-B927-488E-9663-4E6BB592E926}" type="datetimeFigureOut">
              <a:rPr lang="it-IT" smtClean="0"/>
              <a:t>20/11/2025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79946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459E151-B927-488E-9663-4E6BB592E926}" type="datetimeFigureOut">
              <a:rPr lang="it-IT" smtClean="0"/>
              <a:t>20/11/2025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3331722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459E151-B927-488E-9663-4E6BB592E926}" type="datetimeFigureOut">
              <a:rPr lang="it-IT" smtClean="0"/>
              <a:t>20/11/2025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290341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459E151-B927-488E-9663-4E6BB592E926}" type="datetimeFigureOut">
              <a:rPr lang="it-IT" smtClean="0"/>
              <a:t>20/11/2025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690234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459E151-B927-488E-9663-4E6BB592E926}" type="datetimeFigureOut">
              <a:rPr lang="it-IT" smtClean="0"/>
              <a:t>20/11/2025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985994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2459E151-B927-488E-9663-4E6BB592E926}" type="datetimeFigureOut">
              <a:rPr lang="it-IT" smtClean="0"/>
              <a:t>20/11/2025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14588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2459E151-B927-488E-9663-4E6BB592E926}" type="datetimeFigureOut">
              <a:rPr lang="it-IT" smtClean="0"/>
              <a:t>20/11/2025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1798895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59E151-B927-488E-9663-4E6BB592E926}" type="datetimeFigureOut">
              <a:rPr lang="it-IT" smtClean="0"/>
              <a:t>20/11/2025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10856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59E151-B927-488E-9663-4E6BB592E926}" type="datetimeFigureOut">
              <a:rPr lang="it-IT" smtClean="0"/>
              <a:t>20/11/2025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F724F3A5-2FF6-4D8B-9336-A1A5984F1D6E}" type="slidenum">
              <a:rPr lang="it-IT" smtClean="0"/>
              <a:t>‹N›</a:t>
            </a:fld>
            <a:endParaRPr lang="it-IT"/>
          </a:p>
        </p:txBody>
      </p:sp>
    </p:spTree>
    <p:extLst>
      <p:ext uri="{BB962C8B-B14F-4D97-AF65-F5344CB8AC3E}">
        <p14:creationId xmlns:p14="http://schemas.microsoft.com/office/powerpoint/2010/main" val="2884412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9E151-B927-488E-9663-4E6BB592E926}" type="datetimeFigureOut">
              <a:rPr lang="it-IT" smtClean="0"/>
              <a:t>20/11/2025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24F3A5-2FF6-4D8B-9336-A1A5984F1D6E}" type="slidenum">
              <a:rPr lang="it-IT" smtClean="0"/>
              <a:t>‹N›</a:t>
            </a:fld>
            <a:endParaRPr lang="it-IT"/>
          </a:p>
        </p:txBody>
      </p:sp>
    </p:spTree>
    <p:extLst>
      <p:ext uri="{BB962C8B-B14F-4D97-AF65-F5344CB8AC3E}">
        <p14:creationId xmlns:p14="http://schemas.microsoft.com/office/powerpoint/2010/main" val="213525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diagramma, schermata, mappa&#10;&#10;Il contenuto generato dall'IA potrebbe non essere corretto.">
            <a:extLst>
              <a:ext uri="{FF2B5EF4-FFF2-40B4-BE49-F238E27FC236}">
                <a16:creationId xmlns:a16="http://schemas.microsoft.com/office/drawing/2014/main" id="{5F44BC1E-0099-56B6-7596-5D859E5571BE}"/>
              </a:ext>
            </a:extLst>
          </p:cNvPr>
          <p:cNvPicPr>
            <a:picLocks noChangeAspect="1"/>
          </p:cNvPicPr>
          <p:nvPr/>
        </p:nvPicPr>
        <p:blipFill>
          <a:blip r:embed="rId2"/>
          <a:stretch>
            <a:fillRect/>
          </a:stretch>
        </p:blipFill>
        <p:spPr>
          <a:xfrm>
            <a:off x="2965164" y="174172"/>
            <a:ext cx="6523818" cy="6858000"/>
          </a:xfrm>
          <a:prstGeom prst="rect">
            <a:avLst/>
          </a:prstGeom>
        </p:spPr>
      </p:pic>
      <p:sp>
        <p:nvSpPr>
          <p:cNvPr id="6" name="Ovale 5"/>
          <p:cNvSpPr/>
          <p:nvPr/>
        </p:nvSpPr>
        <p:spPr>
          <a:xfrm>
            <a:off x="7209691" y="1547446"/>
            <a:ext cx="1266093"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Ovale 6"/>
          <p:cNvSpPr/>
          <p:nvPr/>
        </p:nvSpPr>
        <p:spPr>
          <a:xfrm>
            <a:off x="6606370" y="4543527"/>
            <a:ext cx="2593731" cy="22491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2704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14960" y="215409"/>
            <a:ext cx="11511280" cy="1260345"/>
          </a:xfrm>
          <a:prstGeom prst="rect">
            <a:avLst/>
          </a:prstGeom>
        </p:spPr>
        <p:txBody>
          <a:bodyPr wrap="square">
            <a:spAutoFit/>
          </a:bodyPr>
          <a:lstStyle/>
          <a:p>
            <a:pPr algn="just">
              <a:lnSpc>
                <a:spcPct val="107000"/>
              </a:lnSpc>
              <a:spcAft>
                <a:spcPts val="800"/>
              </a:spcAft>
            </a:pPr>
            <a:r>
              <a:rPr lang="en-GB"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U</a:t>
            </a:r>
            <a:r>
              <a:rPr lang="en-GB" sz="24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nder normal conditions the secretion of CRH, AVP, ACTH and Cortisol follows a pulsatile, circadian rhythm with increased amplitude and frequency of the secretory pulses in the early morning</a:t>
            </a:r>
            <a:endParaRPr lang="it-IT"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056" name="Picture 8" descr="https://www.zrtlab.com/media/3286/1-normal-cortisol-curve-2024.png?width=357&amp;height=267&amp;mode=ma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715" y="1475754"/>
            <a:ext cx="6669769" cy="5002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399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232538" y="2881351"/>
            <a:ext cx="3608808" cy="658835"/>
          </a:xfrm>
          <a:prstGeom prst="rect">
            <a:avLst/>
          </a:prstGeom>
        </p:spPr>
        <p:txBody>
          <a:bodyPr wrap="none">
            <a:spAutoFit/>
          </a:bodyPr>
          <a:lstStyle/>
          <a:p>
            <a:pPr>
              <a:lnSpc>
                <a:spcPct val="107000"/>
              </a:lnSpc>
              <a:spcAft>
                <a:spcPts val="800"/>
              </a:spcAft>
            </a:pPr>
            <a:r>
              <a:rPr lang="it-IT" sz="36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The Stress System</a:t>
            </a:r>
          </a:p>
        </p:txBody>
      </p:sp>
    </p:spTree>
    <p:extLst>
      <p:ext uri="{BB962C8B-B14F-4D97-AF65-F5344CB8AC3E}">
        <p14:creationId xmlns:p14="http://schemas.microsoft.com/office/powerpoint/2010/main" val="3928879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55600" y="428769"/>
            <a:ext cx="11511280" cy="1277850"/>
          </a:xfrm>
          <a:prstGeom prst="rect">
            <a:avLst/>
          </a:prstGeom>
        </p:spPr>
        <p:txBody>
          <a:bodyPr wrap="square">
            <a:spAutoFit/>
          </a:bodyPr>
          <a:lstStyle/>
          <a:p>
            <a:pPr algn="just">
              <a:lnSpc>
                <a:spcPct val="107000"/>
              </a:lnSpc>
              <a:spcAft>
                <a:spcPts val="800"/>
              </a:spcAft>
            </a:pPr>
            <a:r>
              <a:rPr lang="en-GB"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Human </a:t>
            </a:r>
            <a:r>
              <a:rPr lang="en-GB" sz="24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organisms </a:t>
            </a:r>
            <a:r>
              <a:rPr lang="en-GB"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have to cope with a large number of external or internal stressful </a:t>
            </a:r>
            <a:r>
              <a:rPr lang="en-GB" sz="24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stimuli (stressors) </a:t>
            </a:r>
            <a:r>
              <a:rPr lang="en-GB"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that threaten – or are perceived as threatening – their internal dynamic balance (the homeostasis</a:t>
            </a:r>
            <a:r>
              <a:rPr lang="en-GB" sz="2400" b="1" dirty="0" smtClean="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rPr>
              <a:t>) activating an adaptive response </a:t>
            </a:r>
            <a:endParaRPr lang="it-IT" sz="2400" b="1" dirty="0">
              <a:solidFill>
                <a:schemeClr val="accent5">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460" y="1980939"/>
            <a:ext cx="4099560" cy="4318554"/>
          </a:xfrm>
          <a:prstGeom prst="rect">
            <a:avLst/>
          </a:prstGeom>
        </p:spPr>
      </p:pic>
    </p:spTree>
    <p:extLst>
      <p:ext uri="{BB962C8B-B14F-4D97-AF65-F5344CB8AC3E}">
        <p14:creationId xmlns:p14="http://schemas.microsoft.com/office/powerpoint/2010/main" val="25961608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Human Bra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4694" y="0"/>
            <a:ext cx="2490807" cy="3413798"/>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1731982" y="1086521"/>
            <a:ext cx="1219949" cy="461665"/>
          </a:xfrm>
          <a:prstGeom prst="rect">
            <a:avLst/>
          </a:prstGeom>
          <a:noFill/>
        </p:spPr>
        <p:txBody>
          <a:bodyPr wrap="none" rtlCol="0">
            <a:spAutoFit/>
          </a:bodyPr>
          <a:lstStyle/>
          <a:p>
            <a:r>
              <a:rPr lang="it-IT" sz="2400" b="1" dirty="0" err="1" smtClean="0">
                <a:solidFill>
                  <a:srgbClr val="002060"/>
                </a:solidFill>
              </a:rPr>
              <a:t>Stressor</a:t>
            </a:r>
            <a:endParaRPr lang="it-IT" sz="2400" b="1" dirty="0">
              <a:solidFill>
                <a:srgbClr val="002060"/>
              </a:solidFill>
            </a:endParaRPr>
          </a:p>
        </p:txBody>
      </p:sp>
      <p:sp>
        <p:nvSpPr>
          <p:cNvPr id="3" name="Freccia a destra 2"/>
          <p:cNvSpPr/>
          <p:nvPr/>
        </p:nvSpPr>
        <p:spPr>
          <a:xfrm>
            <a:off x="3259108" y="1097090"/>
            <a:ext cx="978408" cy="484632"/>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Freccia in giù 3"/>
          <p:cNvSpPr/>
          <p:nvPr/>
        </p:nvSpPr>
        <p:spPr>
          <a:xfrm>
            <a:off x="5305465" y="2334410"/>
            <a:ext cx="484632" cy="978408"/>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1731983" y="3477298"/>
            <a:ext cx="2812712" cy="461665"/>
          </a:xfrm>
          <a:prstGeom prst="rect">
            <a:avLst/>
          </a:prstGeom>
          <a:noFill/>
        </p:spPr>
        <p:txBody>
          <a:bodyPr wrap="square" rtlCol="0">
            <a:spAutoFit/>
          </a:bodyPr>
          <a:lstStyle/>
          <a:p>
            <a:r>
              <a:rPr lang="it-IT" sz="2400" b="1" dirty="0" smtClean="0">
                <a:solidFill>
                  <a:srgbClr val="002060"/>
                </a:solidFill>
              </a:rPr>
              <a:t>Central Component</a:t>
            </a:r>
            <a:endParaRPr lang="it-IT" sz="2400" b="1" dirty="0">
              <a:solidFill>
                <a:srgbClr val="002060"/>
              </a:solidFill>
            </a:endParaRPr>
          </a:p>
        </p:txBody>
      </p:sp>
      <p:sp>
        <p:nvSpPr>
          <p:cNvPr id="7" name="CasellaDiTesto 6"/>
          <p:cNvSpPr txBox="1"/>
          <p:nvPr/>
        </p:nvSpPr>
        <p:spPr>
          <a:xfrm>
            <a:off x="6704032" y="3483378"/>
            <a:ext cx="3043217" cy="461665"/>
          </a:xfrm>
          <a:prstGeom prst="rect">
            <a:avLst/>
          </a:prstGeom>
          <a:noFill/>
        </p:spPr>
        <p:txBody>
          <a:bodyPr wrap="square" rtlCol="0">
            <a:spAutoFit/>
          </a:bodyPr>
          <a:lstStyle/>
          <a:p>
            <a:r>
              <a:rPr lang="it-IT" sz="2400" b="1" dirty="0" err="1" smtClean="0">
                <a:solidFill>
                  <a:srgbClr val="002060"/>
                </a:solidFill>
              </a:rPr>
              <a:t>Peripheral</a:t>
            </a:r>
            <a:r>
              <a:rPr lang="it-IT" sz="2400" b="1" dirty="0" smtClean="0">
                <a:solidFill>
                  <a:srgbClr val="002060"/>
                </a:solidFill>
              </a:rPr>
              <a:t> Component</a:t>
            </a:r>
            <a:endParaRPr lang="it-IT" sz="2400" b="1" dirty="0">
              <a:solidFill>
                <a:srgbClr val="002060"/>
              </a:solidFill>
            </a:endParaRPr>
          </a:p>
        </p:txBody>
      </p:sp>
      <p:cxnSp>
        <p:nvCxnSpPr>
          <p:cNvPr id="8" name="Connettore diritto 7"/>
          <p:cNvCxnSpPr/>
          <p:nvPr/>
        </p:nvCxnSpPr>
        <p:spPr>
          <a:xfrm>
            <a:off x="2794000" y="3413798"/>
            <a:ext cx="55499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ttore diritto 11"/>
          <p:cNvCxnSpPr/>
          <p:nvPr/>
        </p:nvCxnSpPr>
        <p:spPr>
          <a:xfrm>
            <a:off x="2794000" y="3413798"/>
            <a:ext cx="0" cy="15490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Connettore diritto 13"/>
          <p:cNvCxnSpPr/>
          <p:nvPr/>
        </p:nvCxnSpPr>
        <p:spPr>
          <a:xfrm>
            <a:off x="8343900" y="3413798"/>
            <a:ext cx="0" cy="199352"/>
          </a:xfrm>
          <a:prstGeom prst="line">
            <a:avLst/>
          </a:prstGeom>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1407964" y="4002462"/>
            <a:ext cx="3460750" cy="1600438"/>
          </a:xfrm>
          <a:prstGeom prst="rect">
            <a:avLst/>
          </a:prstGeom>
          <a:noFill/>
        </p:spPr>
        <p:txBody>
          <a:bodyPr wrap="square" rtlCol="0">
            <a:spAutoFit/>
          </a:bodyPr>
          <a:lstStyle/>
          <a:p>
            <a:pPr marL="285750" indent="-285750">
              <a:buFont typeface="Arial" panose="020B0604020202020204" pitchFamily="34" charset="0"/>
              <a:buChar char="•"/>
            </a:pPr>
            <a:r>
              <a:rPr lang="it-IT" sz="1400" b="1" dirty="0" err="1" smtClean="0">
                <a:solidFill>
                  <a:srgbClr val="002060"/>
                </a:solidFill>
              </a:rPr>
              <a:t>Parvocellular</a:t>
            </a:r>
            <a:r>
              <a:rPr lang="it-IT" sz="1400" b="1" dirty="0" smtClean="0">
                <a:solidFill>
                  <a:srgbClr val="002060"/>
                </a:solidFill>
              </a:rPr>
              <a:t> CRH and AVP </a:t>
            </a:r>
            <a:r>
              <a:rPr lang="it-IT" sz="1400" b="1" dirty="0" err="1" smtClean="0">
                <a:solidFill>
                  <a:srgbClr val="002060"/>
                </a:solidFill>
              </a:rPr>
              <a:t>neurons</a:t>
            </a:r>
            <a:r>
              <a:rPr lang="it-IT" sz="1400" b="1" dirty="0" smtClean="0">
                <a:solidFill>
                  <a:srgbClr val="002060"/>
                </a:solidFill>
              </a:rPr>
              <a:t> of the </a:t>
            </a:r>
            <a:r>
              <a:rPr lang="it-IT" sz="1400" b="1" dirty="0" err="1" smtClean="0">
                <a:solidFill>
                  <a:srgbClr val="002060"/>
                </a:solidFill>
              </a:rPr>
              <a:t>paraventricular</a:t>
            </a:r>
            <a:r>
              <a:rPr lang="it-IT" sz="1400" b="1" dirty="0" smtClean="0">
                <a:solidFill>
                  <a:srgbClr val="002060"/>
                </a:solidFill>
              </a:rPr>
              <a:t> nuclei of the </a:t>
            </a:r>
            <a:r>
              <a:rPr lang="it-IT" sz="1400" b="1" dirty="0" err="1" smtClean="0">
                <a:solidFill>
                  <a:srgbClr val="002060"/>
                </a:solidFill>
              </a:rPr>
              <a:t>hypothalamus</a:t>
            </a:r>
            <a:endParaRPr lang="it-IT" sz="1400" b="1" dirty="0" smtClean="0">
              <a:solidFill>
                <a:srgbClr val="002060"/>
              </a:solidFill>
            </a:endParaRPr>
          </a:p>
          <a:p>
            <a:pPr marL="285750" indent="-285750">
              <a:buFont typeface="Arial" panose="020B0604020202020204" pitchFamily="34" charset="0"/>
              <a:buChar char="•"/>
            </a:pPr>
            <a:r>
              <a:rPr lang="it-IT" sz="1400" b="1" dirty="0" smtClean="0">
                <a:solidFill>
                  <a:srgbClr val="002060"/>
                </a:solidFill>
              </a:rPr>
              <a:t>CRH </a:t>
            </a:r>
            <a:r>
              <a:rPr lang="it-IT" sz="1400" b="1" dirty="0" err="1" smtClean="0">
                <a:solidFill>
                  <a:srgbClr val="002060"/>
                </a:solidFill>
              </a:rPr>
              <a:t>neurons</a:t>
            </a:r>
            <a:r>
              <a:rPr lang="it-IT" sz="1400" b="1" dirty="0" smtClean="0">
                <a:solidFill>
                  <a:srgbClr val="002060"/>
                </a:solidFill>
              </a:rPr>
              <a:t> of the </a:t>
            </a:r>
            <a:r>
              <a:rPr lang="it-IT" sz="1400" b="1" dirty="0" err="1" smtClean="0">
                <a:solidFill>
                  <a:srgbClr val="002060"/>
                </a:solidFill>
              </a:rPr>
              <a:t>paragigantocellular</a:t>
            </a:r>
            <a:r>
              <a:rPr lang="it-IT" sz="1400" b="1" dirty="0" smtClean="0">
                <a:solidFill>
                  <a:srgbClr val="002060"/>
                </a:solidFill>
              </a:rPr>
              <a:t> and </a:t>
            </a:r>
            <a:r>
              <a:rPr lang="it-IT" sz="1400" b="1" dirty="0" err="1" smtClean="0">
                <a:solidFill>
                  <a:srgbClr val="002060"/>
                </a:solidFill>
              </a:rPr>
              <a:t>parabrachial</a:t>
            </a:r>
            <a:r>
              <a:rPr lang="it-IT" sz="1400" b="1" dirty="0" smtClean="0">
                <a:solidFill>
                  <a:srgbClr val="002060"/>
                </a:solidFill>
              </a:rPr>
              <a:t> nuclei</a:t>
            </a:r>
          </a:p>
          <a:p>
            <a:pPr marL="285750" indent="-285750">
              <a:buFont typeface="Arial" panose="020B0604020202020204" pitchFamily="34" charset="0"/>
              <a:buChar char="•"/>
            </a:pPr>
            <a:r>
              <a:rPr lang="it-IT" sz="1400" b="1" dirty="0" err="1" smtClean="0">
                <a:solidFill>
                  <a:srgbClr val="002060"/>
                </a:solidFill>
              </a:rPr>
              <a:t>Noradrenergic</a:t>
            </a:r>
            <a:r>
              <a:rPr lang="it-IT" sz="1400" b="1" dirty="0" smtClean="0">
                <a:solidFill>
                  <a:srgbClr val="002060"/>
                </a:solidFill>
              </a:rPr>
              <a:t> LC nuclei in the medulla and </a:t>
            </a:r>
            <a:r>
              <a:rPr lang="it-IT" sz="1400" b="1" dirty="0" err="1" smtClean="0">
                <a:solidFill>
                  <a:srgbClr val="002060"/>
                </a:solidFill>
              </a:rPr>
              <a:t>pons</a:t>
            </a:r>
            <a:r>
              <a:rPr lang="it-IT" sz="1400" b="1" dirty="0" smtClean="0">
                <a:solidFill>
                  <a:srgbClr val="002060"/>
                </a:solidFill>
              </a:rPr>
              <a:t> </a:t>
            </a:r>
            <a:endParaRPr lang="it-IT" sz="1400" b="1" dirty="0">
              <a:solidFill>
                <a:srgbClr val="002060"/>
              </a:solidFill>
            </a:endParaRPr>
          </a:p>
        </p:txBody>
      </p:sp>
      <p:sp>
        <p:nvSpPr>
          <p:cNvPr id="17" name="CasellaDiTesto 16"/>
          <p:cNvSpPr txBox="1"/>
          <p:nvPr/>
        </p:nvSpPr>
        <p:spPr>
          <a:xfrm>
            <a:off x="6613525" y="4002462"/>
            <a:ext cx="3460750" cy="954107"/>
          </a:xfrm>
          <a:prstGeom prst="rect">
            <a:avLst/>
          </a:prstGeom>
          <a:noFill/>
        </p:spPr>
        <p:txBody>
          <a:bodyPr wrap="square" rtlCol="0">
            <a:spAutoFit/>
          </a:bodyPr>
          <a:lstStyle/>
          <a:p>
            <a:pPr marL="285750" indent="-285750">
              <a:buFont typeface="Arial" panose="020B0604020202020204" pitchFamily="34" charset="0"/>
              <a:buChar char="•"/>
            </a:pPr>
            <a:r>
              <a:rPr lang="it-IT" sz="1400" b="1" dirty="0" err="1" smtClean="0">
                <a:solidFill>
                  <a:srgbClr val="002060"/>
                </a:solidFill>
              </a:rPr>
              <a:t>Hypothalamic</a:t>
            </a:r>
            <a:r>
              <a:rPr lang="it-IT" sz="1400" b="1" dirty="0" smtClean="0">
                <a:solidFill>
                  <a:srgbClr val="002060"/>
                </a:solidFill>
              </a:rPr>
              <a:t> </a:t>
            </a:r>
            <a:r>
              <a:rPr lang="it-IT" sz="1400" b="1" dirty="0" err="1" smtClean="0">
                <a:solidFill>
                  <a:srgbClr val="002060"/>
                </a:solidFill>
              </a:rPr>
              <a:t>pituitary</a:t>
            </a:r>
            <a:r>
              <a:rPr lang="it-IT" sz="1400" b="1" dirty="0" smtClean="0">
                <a:solidFill>
                  <a:srgbClr val="002060"/>
                </a:solidFill>
              </a:rPr>
              <a:t> </a:t>
            </a:r>
            <a:r>
              <a:rPr lang="it-IT" sz="1400" b="1" dirty="0" err="1" smtClean="0">
                <a:solidFill>
                  <a:srgbClr val="002060"/>
                </a:solidFill>
              </a:rPr>
              <a:t>adrenal</a:t>
            </a:r>
            <a:r>
              <a:rPr lang="it-IT" sz="1400" b="1" dirty="0" smtClean="0">
                <a:solidFill>
                  <a:srgbClr val="002060"/>
                </a:solidFill>
              </a:rPr>
              <a:t> </a:t>
            </a:r>
            <a:r>
              <a:rPr lang="it-IT" sz="1400" b="1" dirty="0" err="1" smtClean="0">
                <a:solidFill>
                  <a:srgbClr val="002060"/>
                </a:solidFill>
              </a:rPr>
              <a:t>axis</a:t>
            </a:r>
            <a:endParaRPr lang="it-IT" sz="1400" b="1" dirty="0" smtClean="0">
              <a:solidFill>
                <a:srgbClr val="002060"/>
              </a:solidFill>
            </a:endParaRPr>
          </a:p>
          <a:p>
            <a:pPr marL="285750" indent="-285750">
              <a:buFont typeface="Arial" panose="020B0604020202020204" pitchFamily="34" charset="0"/>
              <a:buChar char="•"/>
            </a:pPr>
            <a:r>
              <a:rPr lang="it-IT" sz="1400" b="1" dirty="0" err="1" smtClean="0">
                <a:solidFill>
                  <a:srgbClr val="002060"/>
                </a:solidFill>
              </a:rPr>
              <a:t>Efferent</a:t>
            </a:r>
            <a:r>
              <a:rPr lang="it-IT" sz="1400" b="1" dirty="0" smtClean="0">
                <a:solidFill>
                  <a:srgbClr val="002060"/>
                </a:solidFill>
              </a:rPr>
              <a:t> </a:t>
            </a:r>
            <a:r>
              <a:rPr lang="it-IT" sz="1400" b="1" dirty="0" err="1" smtClean="0">
                <a:solidFill>
                  <a:srgbClr val="002060"/>
                </a:solidFill>
              </a:rPr>
              <a:t>systemic</a:t>
            </a:r>
            <a:r>
              <a:rPr lang="it-IT" sz="1400" b="1" dirty="0" smtClean="0">
                <a:solidFill>
                  <a:srgbClr val="002060"/>
                </a:solidFill>
              </a:rPr>
              <a:t> </a:t>
            </a:r>
            <a:r>
              <a:rPr lang="it-IT" sz="1400" b="1" dirty="0" err="1" smtClean="0">
                <a:solidFill>
                  <a:srgbClr val="002060"/>
                </a:solidFill>
              </a:rPr>
              <a:t>sympathetic</a:t>
            </a:r>
            <a:r>
              <a:rPr lang="it-IT" sz="1400" b="1" dirty="0" smtClean="0">
                <a:solidFill>
                  <a:srgbClr val="002060"/>
                </a:solidFill>
              </a:rPr>
              <a:t> and </a:t>
            </a:r>
            <a:r>
              <a:rPr lang="it-IT" sz="1400" b="1" dirty="0" err="1" smtClean="0">
                <a:solidFill>
                  <a:srgbClr val="002060"/>
                </a:solidFill>
              </a:rPr>
              <a:t>adrenomedullarysystems</a:t>
            </a:r>
            <a:r>
              <a:rPr lang="it-IT" sz="1400" b="1" dirty="0" smtClean="0">
                <a:solidFill>
                  <a:srgbClr val="002060"/>
                </a:solidFill>
              </a:rPr>
              <a:t> (SNS)</a:t>
            </a:r>
          </a:p>
          <a:p>
            <a:pPr marL="285750" indent="-285750">
              <a:buFont typeface="Arial" panose="020B0604020202020204" pitchFamily="34" charset="0"/>
              <a:buChar char="•"/>
            </a:pPr>
            <a:r>
              <a:rPr lang="it-IT" sz="1400" b="1" dirty="0" err="1" smtClean="0">
                <a:solidFill>
                  <a:srgbClr val="002060"/>
                </a:solidFill>
              </a:rPr>
              <a:t>Parasympathetic</a:t>
            </a:r>
            <a:r>
              <a:rPr lang="it-IT" sz="1400" b="1" dirty="0" smtClean="0">
                <a:solidFill>
                  <a:srgbClr val="002060"/>
                </a:solidFill>
              </a:rPr>
              <a:t> </a:t>
            </a:r>
            <a:r>
              <a:rPr lang="it-IT" sz="1400" b="1" dirty="0" err="1" smtClean="0">
                <a:solidFill>
                  <a:srgbClr val="002060"/>
                </a:solidFill>
              </a:rPr>
              <a:t>nervous</a:t>
            </a:r>
            <a:r>
              <a:rPr lang="it-IT" sz="1400" b="1" dirty="0" smtClean="0">
                <a:solidFill>
                  <a:srgbClr val="002060"/>
                </a:solidFill>
              </a:rPr>
              <a:t> </a:t>
            </a:r>
            <a:r>
              <a:rPr lang="it-IT" sz="1400" b="1" dirty="0" err="1" smtClean="0">
                <a:solidFill>
                  <a:srgbClr val="002060"/>
                </a:solidFill>
              </a:rPr>
              <a:t>system</a:t>
            </a:r>
            <a:endParaRPr lang="it-IT" sz="1400" b="1" dirty="0">
              <a:solidFill>
                <a:srgbClr val="002060"/>
              </a:solidFill>
            </a:endParaRPr>
          </a:p>
        </p:txBody>
      </p:sp>
    </p:spTree>
    <p:extLst>
      <p:ext uri="{BB962C8B-B14F-4D97-AF65-F5344CB8AC3E}">
        <p14:creationId xmlns:p14="http://schemas.microsoft.com/office/powerpoint/2010/main" val="324600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92885" y="301214"/>
            <a:ext cx="10348855" cy="1200329"/>
          </a:xfrm>
          <a:prstGeom prst="rect">
            <a:avLst/>
          </a:prstGeom>
          <a:noFill/>
        </p:spPr>
        <p:txBody>
          <a:bodyPr wrap="square" rtlCol="0">
            <a:spAutoFit/>
          </a:bodyPr>
          <a:lstStyle/>
          <a:p>
            <a:pPr algn="just"/>
            <a:r>
              <a:rPr lang="en-US" sz="2400" b="1" dirty="0">
                <a:solidFill>
                  <a:srgbClr val="002060"/>
                </a:solidFill>
              </a:rPr>
              <a:t>Hippocampus is a brain structure embedded deep in the temporal lobe of </a:t>
            </a:r>
            <a:r>
              <a:rPr lang="en-US" sz="2400" b="1" dirty="0" smtClean="0">
                <a:solidFill>
                  <a:srgbClr val="002060"/>
                </a:solidFill>
              </a:rPr>
              <a:t>the cerebral </a:t>
            </a:r>
            <a:r>
              <a:rPr lang="en-US" sz="2400" b="1" dirty="0">
                <a:solidFill>
                  <a:srgbClr val="002060"/>
                </a:solidFill>
              </a:rPr>
              <a:t>cortex. It is an important part of the limbic system, a cortical region that regulates motivation, emotion, learning, and memory</a:t>
            </a:r>
            <a:endParaRPr lang="it-IT" sz="2400" b="1" dirty="0">
              <a:solidFill>
                <a:srgbClr val="002060"/>
              </a:solidFill>
            </a:endParaRPr>
          </a:p>
        </p:txBody>
      </p:sp>
      <p:pic>
        <p:nvPicPr>
          <p:cNvPr id="7170" name="Picture 2" descr="Limbic system. Cross section of the human brain. Mammillary body, basal ganglia, pituitary gland, amygdala, hippocampus, thalamus - Illustration Credit: Designua / Shutter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2575" y="1501543"/>
            <a:ext cx="4369473" cy="3557907"/>
          </a:xfrm>
          <a:prstGeom prst="rect">
            <a:avLst/>
          </a:prstGeom>
          <a:noFill/>
          <a:extLst>
            <a:ext uri="{909E8E84-426E-40DD-AFC4-6F175D3DCCD1}">
              <a14:hiddenFill xmlns:a14="http://schemas.microsoft.com/office/drawing/2010/main">
                <a:solidFill>
                  <a:srgbClr val="FFFFFF"/>
                </a:solidFill>
              </a14:hiddenFill>
            </a:ext>
          </a:extLst>
        </p:spPr>
      </p:pic>
      <p:cxnSp>
        <p:nvCxnSpPr>
          <p:cNvPr id="4" name="Connettore diritto 3"/>
          <p:cNvCxnSpPr/>
          <p:nvPr/>
        </p:nvCxnSpPr>
        <p:spPr>
          <a:xfrm>
            <a:off x="6680499" y="4970033"/>
            <a:ext cx="32273" cy="6884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nettore diritto 5"/>
          <p:cNvCxnSpPr/>
          <p:nvPr/>
        </p:nvCxnSpPr>
        <p:spPr>
          <a:xfrm>
            <a:off x="5238974" y="5658522"/>
            <a:ext cx="147379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CasellaDiTesto 6"/>
          <p:cNvSpPr txBox="1"/>
          <p:nvPr/>
        </p:nvSpPr>
        <p:spPr>
          <a:xfrm>
            <a:off x="4001845" y="5059450"/>
            <a:ext cx="2302136" cy="338554"/>
          </a:xfrm>
          <a:prstGeom prst="rect">
            <a:avLst/>
          </a:prstGeom>
          <a:noFill/>
        </p:spPr>
        <p:txBody>
          <a:bodyPr wrap="square" rtlCol="0">
            <a:spAutoFit/>
          </a:bodyPr>
          <a:lstStyle/>
          <a:p>
            <a:pPr algn="ctr"/>
            <a:r>
              <a:rPr lang="it-IT" sz="1600" b="1" dirty="0" err="1" smtClean="0">
                <a:solidFill>
                  <a:srgbClr val="FF0000"/>
                </a:solidFill>
              </a:rPr>
              <a:t>Inhibitory</a:t>
            </a:r>
            <a:r>
              <a:rPr lang="it-IT" sz="1600" b="1" dirty="0" smtClean="0">
                <a:solidFill>
                  <a:srgbClr val="FF0000"/>
                </a:solidFill>
              </a:rPr>
              <a:t> </a:t>
            </a:r>
            <a:r>
              <a:rPr lang="it-IT" sz="1600" b="1" dirty="0" err="1" smtClean="0">
                <a:solidFill>
                  <a:srgbClr val="FF0000"/>
                </a:solidFill>
              </a:rPr>
              <a:t>effect</a:t>
            </a:r>
            <a:endParaRPr lang="it-IT" sz="1600" b="1" dirty="0">
              <a:solidFill>
                <a:srgbClr val="FF0000"/>
              </a:solidFill>
            </a:endParaRPr>
          </a:p>
        </p:txBody>
      </p:sp>
      <p:cxnSp>
        <p:nvCxnSpPr>
          <p:cNvPr id="9" name="Connettore diritto 8"/>
          <p:cNvCxnSpPr/>
          <p:nvPr/>
        </p:nvCxnSpPr>
        <p:spPr>
          <a:xfrm flipV="1">
            <a:off x="5238974" y="5398004"/>
            <a:ext cx="0" cy="2605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nettore 2 10"/>
          <p:cNvCxnSpPr/>
          <p:nvPr/>
        </p:nvCxnSpPr>
        <p:spPr>
          <a:xfrm flipV="1">
            <a:off x="5238974" y="4485939"/>
            <a:ext cx="0" cy="57351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ttore diritto 12"/>
          <p:cNvCxnSpPr/>
          <p:nvPr/>
        </p:nvCxnSpPr>
        <p:spPr>
          <a:xfrm flipH="1" flipV="1">
            <a:off x="4001845" y="4313816"/>
            <a:ext cx="527124" cy="1"/>
          </a:xfrm>
          <a:prstGeom prst="line">
            <a:avLst/>
          </a:prstGeom>
        </p:spPr>
        <p:style>
          <a:lnRef idx="1">
            <a:schemeClr val="accent1"/>
          </a:lnRef>
          <a:fillRef idx="0">
            <a:schemeClr val="accent1"/>
          </a:fillRef>
          <a:effectRef idx="0">
            <a:schemeClr val="accent1"/>
          </a:effectRef>
          <a:fontRef idx="minor">
            <a:schemeClr val="tx1"/>
          </a:fontRef>
        </p:style>
      </p:cxnSp>
      <p:sp>
        <p:nvSpPr>
          <p:cNvPr id="15" name="CasellaDiTesto 14"/>
          <p:cNvSpPr txBox="1"/>
          <p:nvPr/>
        </p:nvSpPr>
        <p:spPr>
          <a:xfrm>
            <a:off x="2731507" y="3725502"/>
            <a:ext cx="2302136" cy="338554"/>
          </a:xfrm>
          <a:prstGeom prst="rect">
            <a:avLst/>
          </a:prstGeom>
          <a:noFill/>
        </p:spPr>
        <p:txBody>
          <a:bodyPr wrap="square" rtlCol="0">
            <a:spAutoFit/>
          </a:bodyPr>
          <a:lstStyle/>
          <a:p>
            <a:r>
              <a:rPr lang="it-IT" sz="1600" b="1" dirty="0" err="1" smtClean="0">
                <a:solidFill>
                  <a:srgbClr val="002060"/>
                </a:solidFill>
              </a:rPr>
              <a:t>Activatory</a:t>
            </a:r>
            <a:r>
              <a:rPr lang="it-IT" sz="1600" b="1" dirty="0" smtClean="0">
                <a:solidFill>
                  <a:srgbClr val="002060"/>
                </a:solidFill>
              </a:rPr>
              <a:t> </a:t>
            </a:r>
            <a:r>
              <a:rPr lang="it-IT" sz="1600" b="1" dirty="0" err="1" smtClean="0">
                <a:solidFill>
                  <a:srgbClr val="002060"/>
                </a:solidFill>
              </a:rPr>
              <a:t>effect</a:t>
            </a:r>
            <a:endParaRPr lang="it-IT" sz="1600" b="1" dirty="0">
              <a:solidFill>
                <a:srgbClr val="002060"/>
              </a:solidFill>
            </a:endParaRPr>
          </a:p>
        </p:txBody>
      </p:sp>
      <p:cxnSp>
        <p:nvCxnSpPr>
          <p:cNvPr id="20" name="Connettore diritto 19"/>
          <p:cNvCxnSpPr/>
          <p:nvPr/>
        </p:nvCxnSpPr>
        <p:spPr>
          <a:xfrm flipV="1">
            <a:off x="4001845" y="4064056"/>
            <a:ext cx="0" cy="249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ttore diritto 21"/>
          <p:cNvCxnSpPr/>
          <p:nvPr/>
        </p:nvCxnSpPr>
        <p:spPr>
          <a:xfrm flipV="1">
            <a:off x="4001845" y="3431686"/>
            <a:ext cx="0" cy="333997"/>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ttore 2 24"/>
          <p:cNvCxnSpPr/>
          <p:nvPr/>
        </p:nvCxnSpPr>
        <p:spPr>
          <a:xfrm>
            <a:off x="4001845" y="3420932"/>
            <a:ext cx="150607" cy="107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riangolo isoscele 26"/>
          <p:cNvSpPr/>
          <p:nvPr/>
        </p:nvSpPr>
        <p:spPr>
          <a:xfrm rot="10800000">
            <a:off x="2970048" y="4066398"/>
            <a:ext cx="398036" cy="291474"/>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rgbClr val="002060"/>
              </a:solidFill>
            </a:endParaRPr>
          </a:p>
        </p:txBody>
      </p:sp>
      <p:sp>
        <p:nvSpPr>
          <p:cNvPr id="28" name="CasellaDiTesto 27"/>
          <p:cNvSpPr txBox="1"/>
          <p:nvPr/>
        </p:nvSpPr>
        <p:spPr>
          <a:xfrm>
            <a:off x="2445480" y="4485939"/>
            <a:ext cx="2010102" cy="1077218"/>
          </a:xfrm>
          <a:prstGeom prst="rect">
            <a:avLst/>
          </a:prstGeom>
          <a:noFill/>
        </p:spPr>
        <p:txBody>
          <a:bodyPr wrap="none" rtlCol="0">
            <a:spAutoFit/>
          </a:bodyPr>
          <a:lstStyle/>
          <a:p>
            <a:r>
              <a:rPr lang="it-IT" sz="1600" b="1" dirty="0" smtClean="0">
                <a:solidFill>
                  <a:srgbClr val="002060"/>
                </a:solidFill>
              </a:rPr>
              <a:t>CRH/AVP</a:t>
            </a:r>
          </a:p>
          <a:p>
            <a:r>
              <a:rPr lang="it-IT" sz="1600" b="1" dirty="0" smtClean="0">
                <a:solidFill>
                  <a:srgbClr val="002060"/>
                </a:solidFill>
              </a:rPr>
              <a:t>LC/NE </a:t>
            </a:r>
            <a:r>
              <a:rPr lang="it-IT" sz="1600" b="1" dirty="0" err="1" smtClean="0">
                <a:solidFill>
                  <a:srgbClr val="002060"/>
                </a:solidFill>
              </a:rPr>
              <a:t>neurons</a:t>
            </a:r>
            <a:endParaRPr lang="it-IT" sz="1600" b="1" dirty="0" smtClean="0">
              <a:solidFill>
                <a:srgbClr val="002060"/>
              </a:solidFill>
            </a:endParaRPr>
          </a:p>
          <a:p>
            <a:r>
              <a:rPr lang="it-IT" sz="1600" b="1" dirty="0" smtClean="0">
                <a:solidFill>
                  <a:srgbClr val="002060"/>
                </a:solidFill>
              </a:rPr>
              <a:t>POMC</a:t>
            </a:r>
          </a:p>
          <a:p>
            <a:r>
              <a:rPr lang="it-IT" sz="1600" b="1" dirty="0" err="1" smtClean="0">
                <a:solidFill>
                  <a:srgbClr val="002060"/>
                </a:solidFill>
              </a:rPr>
              <a:t>Dopaminergic</a:t>
            </a:r>
            <a:r>
              <a:rPr lang="it-IT" sz="1600" b="1" dirty="0" smtClean="0">
                <a:solidFill>
                  <a:srgbClr val="002060"/>
                </a:solidFill>
              </a:rPr>
              <a:t> </a:t>
            </a:r>
            <a:r>
              <a:rPr lang="it-IT" sz="1600" b="1" dirty="0" err="1" smtClean="0">
                <a:solidFill>
                  <a:srgbClr val="002060"/>
                </a:solidFill>
              </a:rPr>
              <a:t>system</a:t>
            </a:r>
            <a:endParaRPr lang="it-IT" sz="1600" b="1" dirty="0" smtClean="0">
              <a:solidFill>
                <a:srgbClr val="002060"/>
              </a:solidFill>
            </a:endParaRPr>
          </a:p>
        </p:txBody>
      </p:sp>
    </p:spTree>
    <p:extLst>
      <p:ext uri="{BB962C8B-B14F-4D97-AF65-F5344CB8AC3E}">
        <p14:creationId xmlns:p14="http://schemas.microsoft.com/office/powerpoint/2010/main" val="3887981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92885" y="301214"/>
            <a:ext cx="10348855" cy="830997"/>
          </a:xfrm>
          <a:prstGeom prst="rect">
            <a:avLst/>
          </a:prstGeom>
          <a:noFill/>
        </p:spPr>
        <p:txBody>
          <a:bodyPr wrap="square" rtlCol="0">
            <a:spAutoFit/>
          </a:bodyPr>
          <a:lstStyle/>
          <a:p>
            <a:pPr algn="just"/>
            <a:r>
              <a:rPr lang="en-US" sz="2400" b="1" dirty="0" smtClean="0">
                <a:solidFill>
                  <a:srgbClr val="002060"/>
                </a:solidFill>
              </a:rPr>
              <a:t>In excess of stressors, the stress system receives and processes them to achieve short-term physical and behavioral alterations to resume homeostasis</a:t>
            </a:r>
            <a:endParaRPr lang="it-IT" sz="2400" b="1" dirty="0">
              <a:solidFill>
                <a:srgbClr val="002060"/>
              </a:solidFill>
            </a:endParaRPr>
          </a:p>
        </p:txBody>
      </p:sp>
      <p:sp>
        <p:nvSpPr>
          <p:cNvPr id="3" name="Triangolo isoscele 2"/>
          <p:cNvSpPr/>
          <p:nvPr/>
        </p:nvSpPr>
        <p:spPr>
          <a:xfrm rot="10800000">
            <a:off x="5786806" y="1132211"/>
            <a:ext cx="561010" cy="371076"/>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p:cNvSpPr txBox="1"/>
          <p:nvPr/>
        </p:nvSpPr>
        <p:spPr>
          <a:xfrm flipH="1">
            <a:off x="2595281" y="1503287"/>
            <a:ext cx="6944060" cy="2000548"/>
          </a:xfrm>
          <a:prstGeom prst="rect">
            <a:avLst/>
          </a:prstGeom>
          <a:noFill/>
        </p:spPr>
        <p:txBody>
          <a:bodyPr wrap="square" rtlCol="0">
            <a:spAutoFit/>
          </a:bodyPr>
          <a:lstStyle/>
          <a:p>
            <a:pPr algn="ctr"/>
            <a:r>
              <a:rPr lang="it-IT" sz="2800" b="1" dirty="0" smtClean="0">
                <a:solidFill>
                  <a:srgbClr val="FF0000"/>
                </a:solidFill>
              </a:rPr>
              <a:t>Stress </a:t>
            </a:r>
            <a:r>
              <a:rPr lang="it-IT" sz="2800" b="1" dirty="0" err="1" smtClean="0">
                <a:solidFill>
                  <a:srgbClr val="FF0000"/>
                </a:solidFill>
              </a:rPr>
              <a:t>syndrome</a:t>
            </a:r>
            <a:r>
              <a:rPr lang="it-IT" sz="2800" b="1" dirty="0" smtClean="0">
                <a:solidFill>
                  <a:srgbClr val="FF0000"/>
                </a:solidFill>
              </a:rPr>
              <a:t> - the </a:t>
            </a:r>
            <a:r>
              <a:rPr lang="it-IT" sz="2800" b="1" dirty="0" err="1" smtClean="0">
                <a:solidFill>
                  <a:srgbClr val="FF0000"/>
                </a:solidFill>
              </a:rPr>
              <a:t>adaptive</a:t>
            </a:r>
            <a:r>
              <a:rPr lang="it-IT" sz="2800" b="1" dirty="0" smtClean="0">
                <a:solidFill>
                  <a:srgbClr val="FF0000"/>
                </a:solidFill>
              </a:rPr>
              <a:t> </a:t>
            </a:r>
            <a:r>
              <a:rPr lang="it-IT" sz="2800" b="1" dirty="0" err="1" smtClean="0">
                <a:solidFill>
                  <a:srgbClr val="FF0000"/>
                </a:solidFill>
              </a:rPr>
              <a:t>response</a:t>
            </a:r>
            <a:endParaRPr lang="it-IT" sz="2800" b="1" dirty="0" smtClean="0">
              <a:solidFill>
                <a:srgbClr val="FF0000"/>
              </a:solidFill>
            </a:endParaRPr>
          </a:p>
          <a:p>
            <a:pPr algn="just"/>
            <a:r>
              <a:rPr lang="en-US" sz="1600" b="1" dirty="0" smtClean="0">
                <a:solidFill>
                  <a:srgbClr val="002060"/>
                </a:solidFill>
              </a:rPr>
              <a:t>Body's </a:t>
            </a:r>
            <a:r>
              <a:rPr lang="en-US" sz="1600" b="1" dirty="0">
                <a:solidFill>
                  <a:srgbClr val="002060"/>
                </a:solidFill>
              </a:rPr>
              <a:t>ability to cope with stress in a healthy way that promotes well-being and resilience, involving physiological, psychological, and behavioral reactions that help return the body to balance. This is different from a maladaptive response, which can lead to long-term health problems. Developing adaptive responses can involve both innate biological mechanisms and learned coping strategies, like regular exercise and mindfulness</a:t>
            </a:r>
            <a:r>
              <a:rPr lang="en-US" sz="1600" b="1" dirty="0"/>
              <a:t>. </a:t>
            </a:r>
            <a:endParaRPr lang="it-IT" sz="1600" b="1" dirty="0">
              <a:solidFill>
                <a:srgbClr val="FF0000"/>
              </a:solidFill>
            </a:endParaRPr>
          </a:p>
        </p:txBody>
      </p:sp>
      <p:pic>
        <p:nvPicPr>
          <p:cNvPr id="8194" name="Picture 2" descr="https://figures.semanticscholar.org/be30d64e2f0a814b660a76142b580cf4b0397214/4-Figure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5181" y="3683647"/>
            <a:ext cx="3399414" cy="2841009"/>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p:cNvSpPr txBox="1"/>
          <p:nvPr/>
        </p:nvSpPr>
        <p:spPr>
          <a:xfrm>
            <a:off x="4206237" y="6427834"/>
            <a:ext cx="4163209" cy="369332"/>
          </a:xfrm>
          <a:prstGeom prst="rect">
            <a:avLst/>
          </a:prstGeom>
          <a:solidFill>
            <a:schemeClr val="bg1"/>
          </a:solidFill>
        </p:spPr>
        <p:txBody>
          <a:bodyPr wrap="square" rtlCol="0">
            <a:spAutoFit/>
          </a:bodyPr>
          <a:lstStyle/>
          <a:p>
            <a:endParaRPr lang="it-IT" dirty="0"/>
          </a:p>
        </p:txBody>
      </p:sp>
    </p:spTree>
    <p:extLst>
      <p:ext uri="{BB962C8B-B14F-4D97-AF65-F5344CB8AC3E}">
        <p14:creationId xmlns:p14="http://schemas.microsoft.com/office/powerpoint/2010/main" val="2425904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709195" y="1437"/>
            <a:ext cx="8773610" cy="6855125"/>
          </a:xfrm>
          <a:prstGeom prst="rect">
            <a:avLst/>
          </a:prstGeom>
        </p:spPr>
      </p:pic>
      <p:cxnSp>
        <p:nvCxnSpPr>
          <p:cNvPr id="4" name="Connettore diritto 3"/>
          <p:cNvCxnSpPr/>
          <p:nvPr/>
        </p:nvCxnSpPr>
        <p:spPr>
          <a:xfrm>
            <a:off x="4560711" y="259643"/>
            <a:ext cx="146755" cy="607342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6" name="Connettore diritto 5"/>
          <p:cNvCxnSpPr/>
          <p:nvPr/>
        </p:nvCxnSpPr>
        <p:spPr>
          <a:xfrm>
            <a:off x="7425802" y="259643"/>
            <a:ext cx="95955" cy="6073423"/>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996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testo, schermata, diagramma, linea&#10;&#10;Il contenuto generato dall'IA potrebbe non essere corretto.">
            <a:extLst>
              <a:ext uri="{FF2B5EF4-FFF2-40B4-BE49-F238E27FC236}">
                <a16:creationId xmlns:a16="http://schemas.microsoft.com/office/drawing/2014/main" id="{B98BC981-20FF-19F4-C355-31767EF8B3FD}"/>
              </a:ext>
            </a:extLst>
          </p:cNvPr>
          <p:cNvPicPr>
            <a:picLocks noChangeAspect="1"/>
          </p:cNvPicPr>
          <p:nvPr/>
        </p:nvPicPr>
        <p:blipFill>
          <a:blip r:embed="rId3"/>
          <a:stretch>
            <a:fillRect/>
          </a:stretch>
        </p:blipFill>
        <p:spPr>
          <a:xfrm>
            <a:off x="1874586" y="474887"/>
            <a:ext cx="8039434" cy="5889563"/>
          </a:xfrm>
          <a:prstGeom prst="rect">
            <a:avLst/>
          </a:prstGeom>
        </p:spPr>
      </p:pic>
    </p:spTree>
    <p:extLst>
      <p:ext uri="{BB962C8B-B14F-4D97-AF65-F5344CB8AC3E}">
        <p14:creationId xmlns:p14="http://schemas.microsoft.com/office/powerpoint/2010/main" val="2234058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ympathetic and parasympathetic nervous systems. Diagram of brain and nerves connection. Autonomic nervous system infographic pos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6478" y="134470"/>
            <a:ext cx="6723529" cy="672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923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1797971" y="903111"/>
            <a:ext cx="8396262" cy="5238043"/>
          </a:xfrm>
          <a:prstGeom prst="rect">
            <a:avLst/>
          </a:prstGeom>
        </p:spPr>
      </p:pic>
    </p:spTree>
    <p:extLst>
      <p:ext uri="{BB962C8B-B14F-4D97-AF65-F5344CB8AC3E}">
        <p14:creationId xmlns:p14="http://schemas.microsoft.com/office/powerpoint/2010/main" val="77593566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13353</TotalTime>
  <Words>761</Words>
  <Application>Microsoft Office PowerPoint</Application>
  <PresentationFormat>Widescreen</PresentationFormat>
  <Paragraphs>35</Paragraphs>
  <Slides>11</Slides>
  <Notes>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Arial</vt:lpstr>
      <vt:lpstr>Calibri</vt:lpstr>
      <vt:lpstr>Calibri Light</vt:lpstr>
      <vt:lpstr>Times New Roman</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HP</dc:creator>
  <cp:lastModifiedBy>HP</cp:lastModifiedBy>
  <cp:revision>41</cp:revision>
  <dcterms:created xsi:type="dcterms:W3CDTF">2025-11-09T15:25:27Z</dcterms:created>
  <dcterms:modified xsi:type="dcterms:W3CDTF">2025-11-22T08:19:04Z</dcterms:modified>
</cp:coreProperties>
</file>